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61" r:id="rId3"/>
    <p:sldId id="257" r:id="rId4"/>
    <p:sldId id="258" r:id="rId5"/>
    <p:sldId id="259" r:id="rId6"/>
    <p:sldId id="265" r:id="rId7"/>
    <p:sldId id="266" r:id="rId8"/>
    <p:sldId id="260" r:id="rId9"/>
    <p:sldId id="267" r:id="rId10"/>
    <p:sldId id="262" r:id="rId11"/>
    <p:sldId id="268" r:id="rId12"/>
    <p:sldId id="269" r:id="rId13"/>
    <p:sldId id="270" r:id="rId14"/>
    <p:sldId id="264" r:id="rId1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3" d="100"/>
          <a:sy n="63" d="100"/>
        </p:scale>
        <p:origin x="62"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4924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226372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1715140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9308783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2169774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831639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556845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4155427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txBody>
          <a:bodyPr/>
          <a:lstStyle/>
          <a:p>
            <a:endParaRPr lang="it-IT"/>
          </a:p>
        </p:txBody>
      </p:sp>
      <p:sp>
        <p:nvSpPr>
          <p:cNvPr id="3" name="Shape 1"/>
          <p:cNvSpPr/>
          <p:nvPr/>
        </p:nvSpPr>
        <p:spPr>
          <a:xfrm>
            <a:off x="0" y="0"/>
            <a:ext cx="14630400" cy="8229600"/>
          </a:xfrm>
          <a:prstGeom prst="rect">
            <a:avLst/>
          </a:prstGeom>
          <a:solidFill>
            <a:srgbClr val="FFFFFF"/>
          </a:solidFill>
          <a:ln/>
        </p:spPr>
        <p:txBody>
          <a:bodyPr/>
          <a:lstStyle/>
          <a:p>
            <a:endParaRPr lang="it-IT"/>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66009" y="1439108"/>
            <a:ext cx="7784783" cy="2638187"/>
          </a:xfrm>
          <a:prstGeom prst="rect">
            <a:avLst/>
          </a:prstGeom>
          <a:noFill/>
          <a:ln/>
        </p:spPr>
        <p:txBody>
          <a:bodyPr wrap="square" rtlCol="0" anchor="t"/>
          <a:lstStyle/>
          <a:p>
            <a:pPr marL="0" indent="0">
              <a:lnSpc>
                <a:spcPts val="6924"/>
              </a:lnSpc>
              <a:buNone/>
            </a:pPr>
            <a:r>
              <a:rPr lang="en-US" sz="5539" dirty="0">
                <a:solidFill>
                  <a:srgbClr val="020202"/>
                </a:solidFill>
                <a:latin typeface="PT Serif" pitchFamily="34" charset="0"/>
                <a:ea typeface="PT Serif" pitchFamily="34" charset="-122"/>
                <a:cs typeface="PT Serif" pitchFamily="34" charset="-120"/>
              </a:rPr>
              <a:t>Predictive Maintenance Using Machine Telemetry Data</a:t>
            </a:r>
            <a:endParaRPr lang="en-US" sz="5539" dirty="0"/>
          </a:p>
        </p:txBody>
      </p:sp>
      <p:sp>
        <p:nvSpPr>
          <p:cNvPr id="6" name="Text 3"/>
          <p:cNvSpPr/>
          <p:nvPr/>
        </p:nvSpPr>
        <p:spPr>
          <a:xfrm>
            <a:off x="6166009" y="4368522"/>
            <a:ext cx="7784783" cy="1863804"/>
          </a:xfrm>
          <a:prstGeom prst="rect">
            <a:avLst/>
          </a:prstGeom>
          <a:noFill/>
          <a:ln/>
        </p:spPr>
        <p:txBody>
          <a:bodyPr wrap="square" rtlCol="0" anchor="t"/>
          <a:lstStyle/>
          <a:p>
            <a:pPr marL="0" indent="0">
              <a:lnSpc>
                <a:spcPts val="2447"/>
              </a:lnSpc>
              <a:buNone/>
            </a:pPr>
            <a:r>
              <a:rPr lang="en-US" sz="1529" dirty="0">
                <a:solidFill>
                  <a:srgbClr val="383838"/>
                </a:solidFill>
                <a:latin typeface="DM Sans" pitchFamily="34" charset="0"/>
                <a:ea typeface="DM Sans" pitchFamily="34" charset="-122"/>
                <a:cs typeface="DM Sans" pitchFamily="34" charset="-120"/>
              </a:rPr>
              <a:t>This project focuses on developing a predictive maintenance system using machine telemetry data to forecast equipment failures in manufacturing environments. The goal is to enable proactive maintenance, thereby reducing downtime and maintenance costs. By utilizing data from voltage, rotation, pressure, and vibration sensors, along with error logs, failure records, and maintenance history, the system aims to predict when equipment will fail and schedule maintenance tasks ahead of potential failures.</a:t>
            </a:r>
          </a:p>
          <a:p>
            <a:pPr marL="0" indent="0">
              <a:lnSpc>
                <a:spcPts val="2447"/>
              </a:lnSpc>
              <a:buNone/>
            </a:pPr>
            <a:endParaRPr lang="en-US" sz="1529" dirty="0">
              <a:solidFill>
                <a:srgbClr val="383838"/>
              </a:solidFill>
              <a:latin typeface="DM Sans" pitchFamily="34" charset="0"/>
            </a:endParaRPr>
          </a:p>
          <a:p>
            <a:pPr marL="0" indent="0">
              <a:lnSpc>
                <a:spcPts val="2447"/>
              </a:lnSpc>
              <a:buNone/>
            </a:pPr>
            <a:endParaRPr lang="en-US" sz="1529" dirty="0"/>
          </a:p>
        </p:txBody>
      </p:sp>
      <p:sp>
        <p:nvSpPr>
          <p:cNvPr id="7" name="Shape 4"/>
          <p:cNvSpPr/>
          <p:nvPr/>
        </p:nvSpPr>
        <p:spPr>
          <a:xfrm>
            <a:off x="6166009" y="6465213"/>
            <a:ext cx="310634" cy="310634"/>
          </a:xfrm>
          <a:prstGeom prst="roundRect">
            <a:avLst>
              <a:gd name="adj" fmla="val 29433628"/>
            </a:avLst>
          </a:prstGeom>
          <a:noFill/>
          <a:ln w="7620">
            <a:solidFill>
              <a:srgbClr val="FFFFFF"/>
            </a:solidFill>
            <a:prstDash val="solid"/>
          </a:ln>
        </p:spPr>
        <p:txBody>
          <a:bodyPr/>
          <a:lstStyle/>
          <a:p>
            <a:endParaRPr lang="it-IT"/>
          </a:p>
        </p:txBody>
      </p:sp>
      <p:pic>
        <p:nvPicPr>
          <p:cNvPr id="8" name="Image 1" descr="preencoded.png"/>
          <p:cNvPicPr>
            <a:picLocks noChangeAspect="1"/>
          </p:cNvPicPr>
          <p:nvPr/>
        </p:nvPicPr>
        <p:blipFill>
          <a:blip r:embed="rId4"/>
          <a:stretch>
            <a:fillRect/>
          </a:stretch>
        </p:blipFill>
        <p:spPr>
          <a:xfrm>
            <a:off x="6173629" y="6582561"/>
            <a:ext cx="295394" cy="295394"/>
          </a:xfrm>
          <a:prstGeom prst="rect">
            <a:avLst/>
          </a:prstGeom>
        </p:spPr>
      </p:pic>
      <p:sp>
        <p:nvSpPr>
          <p:cNvPr id="9" name="Text 5"/>
          <p:cNvSpPr/>
          <p:nvPr/>
        </p:nvSpPr>
        <p:spPr>
          <a:xfrm>
            <a:off x="6476643" y="6523553"/>
            <a:ext cx="1708071" cy="339804"/>
          </a:xfrm>
          <a:prstGeom prst="rect">
            <a:avLst/>
          </a:prstGeom>
          <a:noFill/>
          <a:ln/>
        </p:spPr>
        <p:txBody>
          <a:bodyPr wrap="none" rtlCol="0" anchor="t"/>
          <a:lstStyle/>
          <a:p>
            <a:pPr marL="0" indent="0" algn="l">
              <a:lnSpc>
                <a:spcPts val="2676"/>
              </a:lnSpc>
              <a:buNone/>
            </a:pPr>
            <a:r>
              <a:rPr lang="en-US" sz="1911" b="1" dirty="0">
                <a:solidFill>
                  <a:srgbClr val="383838"/>
                </a:solidFill>
                <a:latin typeface="DM Sans" pitchFamily="34" charset="0"/>
                <a:ea typeface="DM Sans" pitchFamily="34" charset="-122"/>
                <a:cs typeface="DM Sans" pitchFamily="34" charset="-120"/>
              </a:rPr>
              <a:t>by Luca Bigoni</a:t>
            </a:r>
            <a:endParaRPr lang="en-US" sz="191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txBody>
          <a:bodyPr/>
          <a:lstStyle/>
          <a:p>
            <a:endParaRPr lang="it-IT"/>
          </a:p>
        </p:txBody>
      </p:sp>
      <p:sp>
        <p:nvSpPr>
          <p:cNvPr id="3" name="Shape 1"/>
          <p:cNvSpPr/>
          <p:nvPr/>
        </p:nvSpPr>
        <p:spPr>
          <a:xfrm>
            <a:off x="0" y="0"/>
            <a:ext cx="14630400" cy="8229600"/>
          </a:xfrm>
          <a:prstGeom prst="rect">
            <a:avLst/>
          </a:prstGeom>
          <a:solidFill>
            <a:srgbClr val="FFFFFF"/>
          </a:solidFill>
          <a:ln/>
        </p:spPr>
        <p:txBody>
          <a:bodyPr/>
          <a:lstStyle/>
          <a:p>
            <a:endParaRPr lang="it-IT"/>
          </a:p>
        </p:txBody>
      </p:sp>
      <p:sp>
        <p:nvSpPr>
          <p:cNvPr id="4" name="Text 2"/>
          <p:cNvSpPr/>
          <p:nvPr/>
        </p:nvSpPr>
        <p:spPr>
          <a:xfrm>
            <a:off x="7187029" y="187583"/>
            <a:ext cx="7616309" cy="809982"/>
          </a:xfrm>
          <a:prstGeom prst="rect">
            <a:avLst/>
          </a:prstGeom>
          <a:noFill/>
          <a:ln/>
        </p:spPr>
        <p:txBody>
          <a:bodyPr wrap="none" rtlCol="0" anchor="t"/>
          <a:lstStyle/>
          <a:p>
            <a:pPr marL="0" indent="0">
              <a:lnSpc>
                <a:spcPts val="6379"/>
              </a:lnSpc>
              <a:buNone/>
            </a:pPr>
            <a:r>
              <a:rPr lang="en-US" sz="4400" dirty="0">
                <a:solidFill>
                  <a:srgbClr val="020202"/>
                </a:solidFill>
                <a:latin typeface="PT Serif" pitchFamily="34" charset="0"/>
                <a:ea typeface="PT Serif" pitchFamily="34" charset="-122"/>
                <a:cs typeface="PT Serif" pitchFamily="34" charset="-120"/>
              </a:rPr>
              <a:t>Results and Future Work 1/2</a:t>
            </a:r>
            <a:endParaRPr lang="en-US" sz="4400" dirty="0"/>
          </a:p>
        </p:txBody>
      </p:sp>
      <p:sp>
        <p:nvSpPr>
          <p:cNvPr id="5" name="Text 3"/>
          <p:cNvSpPr/>
          <p:nvPr/>
        </p:nvSpPr>
        <p:spPr>
          <a:xfrm>
            <a:off x="7920157" y="1616829"/>
            <a:ext cx="3240405" cy="405051"/>
          </a:xfrm>
          <a:prstGeom prst="rect">
            <a:avLst/>
          </a:prstGeom>
          <a:noFill/>
          <a:ln/>
        </p:spPr>
        <p:txBody>
          <a:bodyPr wrap="none" rtlCol="0" anchor="t"/>
          <a:lstStyle/>
          <a:p>
            <a:pPr marL="0" indent="0">
              <a:lnSpc>
                <a:spcPts val="3189"/>
              </a:lnSpc>
              <a:buNone/>
            </a:pPr>
            <a:r>
              <a:rPr lang="en-US" sz="2552" dirty="0">
                <a:solidFill>
                  <a:srgbClr val="020202"/>
                </a:solidFill>
                <a:latin typeface="PT Serif" pitchFamily="34" charset="0"/>
                <a:ea typeface="PT Serif" pitchFamily="34" charset="-122"/>
                <a:cs typeface="PT Serif" pitchFamily="34" charset="-120"/>
              </a:rPr>
              <a:t>Current Results</a:t>
            </a:r>
            <a:endParaRPr lang="en-US" sz="2552" dirty="0"/>
          </a:p>
        </p:txBody>
      </p:sp>
      <p:sp>
        <p:nvSpPr>
          <p:cNvPr id="6" name="Text 4"/>
          <p:cNvSpPr/>
          <p:nvPr/>
        </p:nvSpPr>
        <p:spPr>
          <a:xfrm>
            <a:off x="7920157" y="2161779"/>
            <a:ext cx="6150054" cy="2370693"/>
          </a:xfrm>
          <a:prstGeom prst="rect">
            <a:avLst/>
          </a:prstGeom>
          <a:noFill/>
          <a:ln/>
        </p:spPr>
        <p:txBody>
          <a:bodyPr wrap="square" rtlCol="0" anchor="t"/>
          <a:lstStyle/>
          <a:p>
            <a:pPr marL="342900" indent="-342900">
              <a:lnSpc>
                <a:spcPts val="3110"/>
              </a:lnSpc>
              <a:buFont typeface="Arial" panose="020B0604020202020204" pitchFamily="34" charset="0"/>
              <a:buChar char="•"/>
            </a:pPr>
            <a:r>
              <a:rPr lang="en-US" sz="1944" dirty="0">
                <a:solidFill>
                  <a:srgbClr val="383838"/>
                </a:solidFill>
                <a:latin typeface="DM Sans" pitchFamily="34" charset="0"/>
                <a:ea typeface="DM Sans" pitchFamily="34" charset="-122"/>
                <a:cs typeface="DM Sans" pitchFamily="34" charset="-120"/>
              </a:rPr>
              <a:t>The predictive models, particularly the Random Forest model, successfully identified potential failures with high accuracy. The high AUC indicates effectiveness in distinguishing between failure and non-failure states. But the data they need to balanced.</a:t>
            </a:r>
            <a:endParaRPr lang="en-US" sz="1944" dirty="0"/>
          </a:p>
        </p:txBody>
      </p:sp>
      <p:sp>
        <p:nvSpPr>
          <p:cNvPr id="7" name="Text 5"/>
          <p:cNvSpPr/>
          <p:nvPr/>
        </p:nvSpPr>
        <p:spPr>
          <a:xfrm>
            <a:off x="8018859" y="4800640"/>
            <a:ext cx="3240405" cy="405051"/>
          </a:xfrm>
          <a:prstGeom prst="rect">
            <a:avLst/>
          </a:prstGeom>
          <a:noFill/>
          <a:ln/>
        </p:spPr>
        <p:txBody>
          <a:bodyPr wrap="none" rtlCol="0" anchor="t"/>
          <a:lstStyle/>
          <a:p>
            <a:pPr marL="0" indent="0">
              <a:lnSpc>
                <a:spcPts val="3189"/>
              </a:lnSpc>
              <a:buNone/>
            </a:pPr>
            <a:r>
              <a:rPr lang="en-US" sz="2552" dirty="0">
                <a:solidFill>
                  <a:srgbClr val="020202"/>
                </a:solidFill>
                <a:latin typeface="PT Serif" pitchFamily="34" charset="0"/>
                <a:ea typeface="PT Serif" pitchFamily="34" charset="-122"/>
                <a:cs typeface="PT Serif" pitchFamily="34" charset="-120"/>
              </a:rPr>
              <a:t>Future Work</a:t>
            </a:r>
            <a:endParaRPr lang="en-US" sz="2552" dirty="0"/>
          </a:p>
        </p:txBody>
      </p:sp>
      <p:sp>
        <p:nvSpPr>
          <p:cNvPr id="8" name="Text 6"/>
          <p:cNvSpPr/>
          <p:nvPr/>
        </p:nvSpPr>
        <p:spPr>
          <a:xfrm>
            <a:off x="8018859" y="5452507"/>
            <a:ext cx="5755124" cy="790099"/>
          </a:xfrm>
          <a:prstGeom prst="rect">
            <a:avLst/>
          </a:prstGeom>
          <a:noFill/>
          <a:ln/>
        </p:spPr>
        <p:txBody>
          <a:bodyPr wrap="square" rtlCol="0" anchor="t"/>
          <a:lstStyle/>
          <a:p>
            <a:pPr marL="342900" indent="-342900" algn="l">
              <a:lnSpc>
                <a:spcPts val="3110"/>
              </a:lnSpc>
              <a:buSzPct val="100000"/>
              <a:buChar char="•"/>
            </a:pPr>
            <a:r>
              <a:rPr lang="en-US" sz="1944" dirty="0">
                <a:solidFill>
                  <a:srgbClr val="383838"/>
                </a:solidFill>
                <a:latin typeface="DM Sans" pitchFamily="34" charset="0"/>
                <a:ea typeface="DM Sans" pitchFamily="34" charset="-122"/>
                <a:cs typeface="DM Sans" pitchFamily="34" charset="-120"/>
              </a:rPr>
              <a:t>Explore advanced models like CNNs and Transformers</a:t>
            </a:r>
            <a:endParaRPr lang="en-US" sz="1944" dirty="0"/>
          </a:p>
        </p:txBody>
      </p:sp>
      <p:sp>
        <p:nvSpPr>
          <p:cNvPr id="9" name="Text 7"/>
          <p:cNvSpPr/>
          <p:nvPr/>
        </p:nvSpPr>
        <p:spPr>
          <a:xfrm>
            <a:off x="8018859" y="6328926"/>
            <a:ext cx="5755124"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383838"/>
                </a:solidFill>
                <a:latin typeface="DM Sans" pitchFamily="34" charset="0"/>
                <a:ea typeface="DM Sans" pitchFamily="34" charset="-122"/>
                <a:cs typeface="DM Sans" pitchFamily="34" charset="-120"/>
              </a:rPr>
              <a:t>Enhance feature engineering techniques</a:t>
            </a:r>
            <a:endParaRPr lang="en-US" sz="1944" dirty="0"/>
          </a:p>
        </p:txBody>
      </p:sp>
      <p:sp>
        <p:nvSpPr>
          <p:cNvPr id="10" name="Text 8"/>
          <p:cNvSpPr/>
          <p:nvPr/>
        </p:nvSpPr>
        <p:spPr>
          <a:xfrm>
            <a:off x="8018859" y="6810296"/>
            <a:ext cx="5755124"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383838"/>
                </a:solidFill>
                <a:latin typeface="DM Sans" pitchFamily="34" charset="0"/>
                <a:ea typeface="DM Sans" pitchFamily="34" charset="-122"/>
                <a:cs typeface="DM Sans" pitchFamily="34" charset="-120"/>
              </a:rPr>
              <a:t>Expand data collection to enrich training datasets</a:t>
            </a:r>
            <a:endParaRPr lang="en-US" sz="1944" dirty="0"/>
          </a:p>
        </p:txBody>
      </p:sp>
      <p:pic>
        <p:nvPicPr>
          <p:cNvPr id="13" name="Immagine 12" descr="Immagine che contiene testo, schermata, Carattere, numero">
            <a:extLst>
              <a:ext uri="{FF2B5EF4-FFF2-40B4-BE49-F238E27FC236}">
                <a16:creationId xmlns:a16="http://schemas.microsoft.com/office/drawing/2014/main" id="{F94BE764-0F4B-8452-7E18-FAD6371A2B8B}"/>
              </a:ext>
            </a:extLst>
          </p:cNvPr>
          <p:cNvPicPr>
            <a:picLocks noChangeAspect="1"/>
          </p:cNvPicPr>
          <p:nvPr/>
        </p:nvPicPr>
        <p:blipFill>
          <a:blip r:embed="rId3"/>
          <a:stretch>
            <a:fillRect/>
          </a:stretch>
        </p:blipFill>
        <p:spPr>
          <a:xfrm>
            <a:off x="0" y="0"/>
            <a:ext cx="5949696" cy="82296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txBody>
          <a:bodyPr/>
          <a:lstStyle/>
          <a:p>
            <a:endParaRPr lang="it-IT"/>
          </a:p>
        </p:txBody>
      </p:sp>
      <p:sp>
        <p:nvSpPr>
          <p:cNvPr id="3" name="Shape 1"/>
          <p:cNvSpPr/>
          <p:nvPr/>
        </p:nvSpPr>
        <p:spPr>
          <a:xfrm>
            <a:off x="0" y="0"/>
            <a:ext cx="14630400" cy="8229600"/>
          </a:xfrm>
          <a:prstGeom prst="rect">
            <a:avLst/>
          </a:prstGeom>
          <a:solidFill>
            <a:srgbClr val="FFFFFF"/>
          </a:solidFill>
          <a:ln/>
        </p:spPr>
        <p:txBody>
          <a:bodyPr/>
          <a:lstStyle/>
          <a:p>
            <a:endParaRPr lang="it-IT" dirty="0"/>
          </a:p>
        </p:txBody>
      </p:sp>
      <p:sp>
        <p:nvSpPr>
          <p:cNvPr id="4" name="Text 2"/>
          <p:cNvSpPr/>
          <p:nvPr/>
        </p:nvSpPr>
        <p:spPr>
          <a:xfrm>
            <a:off x="6451413" y="187583"/>
            <a:ext cx="7616309" cy="809982"/>
          </a:xfrm>
          <a:prstGeom prst="rect">
            <a:avLst/>
          </a:prstGeom>
          <a:noFill/>
          <a:ln/>
        </p:spPr>
        <p:txBody>
          <a:bodyPr wrap="none" rtlCol="0" anchor="t"/>
          <a:lstStyle/>
          <a:p>
            <a:pPr marL="0" indent="0">
              <a:lnSpc>
                <a:spcPts val="6379"/>
              </a:lnSpc>
              <a:buNone/>
            </a:pPr>
            <a:r>
              <a:rPr lang="en-US" sz="4400" dirty="0">
                <a:solidFill>
                  <a:srgbClr val="020202"/>
                </a:solidFill>
                <a:latin typeface="PT Serif" pitchFamily="34" charset="0"/>
                <a:ea typeface="PT Serif" pitchFamily="34" charset="-122"/>
                <a:cs typeface="PT Serif" pitchFamily="34" charset="-120"/>
              </a:rPr>
              <a:t>Results and Future Work 2/4</a:t>
            </a:r>
            <a:endParaRPr lang="en-US" sz="4400" dirty="0"/>
          </a:p>
        </p:txBody>
      </p:sp>
      <p:pic>
        <p:nvPicPr>
          <p:cNvPr id="13" name="Immagine 12" descr="Immagine che contiene testo, schermata, Carattere, numero">
            <a:extLst>
              <a:ext uri="{FF2B5EF4-FFF2-40B4-BE49-F238E27FC236}">
                <a16:creationId xmlns:a16="http://schemas.microsoft.com/office/drawing/2014/main" id="{F94BE764-0F4B-8452-7E18-FAD6371A2B8B}"/>
              </a:ext>
            </a:extLst>
          </p:cNvPr>
          <p:cNvPicPr>
            <a:picLocks noChangeAspect="1"/>
          </p:cNvPicPr>
          <p:nvPr/>
        </p:nvPicPr>
        <p:blipFill>
          <a:blip r:embed="rId3"/>
          <a:stretch>
            <a:fillRect/>
          </a:stretch>
        </p:blipFill>
        <p:spPr>
          <a:xfrm>
            <a:off x="0" y="0"/>
            <a:ext cx="5888736" cy="8229600"/>
          </a:xfrm>
          <a:prstGeom prst="rect">
            <a:avLst/>
          </a:prstGeom>
        </p:spPr>
      </p:pic>
      <p:sp>
        <p:nvSpPr>
          <p:cNvPr id="11" name="CasellaDiTesto 10">
            <a:extLst>
              <a:ext uri="{FF2B5EF4-FFF2-40B4-BE49-F238E27FC236}">
                <a16:creationId xmlns:a16="http://schemas.microsoft.com/office/drawing/2014/main" id="{2ABC0CD7-F0C5-EC3B-2EE5-334F64DB82F3}"/>
              </a:ext>
            </a:extLst>
          </p:cNvPr>
          <p:cNvSpPr txBox="1"/>
          <p:nvPr/>
        </p:nvSpPr>
        <p:spPr>
          <a:xfrm>
            <a:off x="6074001" y="1069992"/>
            <a:ext cx="7616309" cy="646331"/>
          </a:xfrm>
          <a:prstGeom prst="rect">
            <a:avLst/>
          </a:prstGeom>
          <a:noFill/>
        </p:spPr>
        <p:txBody>
          <a:bodyPr wrap="square" rtlCol="0">
            <a:spAutoFit/>
          </a:bodyPr>
          <a:lstStyle/>
          <a:p>
            <a:r>
              <a:rPr lang="en-US" b="1" u="sng" dirty="0"/>
              <a:t>Determine how balanced or imbalanced the dataset is</a:t>
            </a:r>
            <a:r>
              <a:rPr lang="en-US" dirty="0"/>
              <a:t>. For that I prefer to reload again the dataset and create a new datasets.</a:t>
            </a:r>
            <a:endParaRPr lang="it-IT" dirty="0"/>
          </a:p>
        </p:txBody>
      </p:sp>
      <p:pic>
        <p:nvPicPr>
          <p:cNvPr id="14" name="Immagine 13">
            <a:extLst>
              <a:ext uri="{FF2B5EF4-FFF2-40B4-BE49-F238E27FC236}">
                <a16:creationId xmlns:a16="http://schemas.microsoft.com/office/drawing/2014/main" id="{9D0D1362-8534-85A5-1738-29CB76D26A08}"/>
              </a:ext>
            </a:extLst>
          </p:cNvPr>
          <p:cNvPicPr>
            <a:picLocks noChangeAspect="1"/>
          </p:cNvPicPr>
          <p:nvPr/>
        </p:nvPicPr>
        <p:blipFill>
          <a:blip r:embed="rId4"/>
          <a:stretch>
            <a:fillRect/>
          </a:stretch>
        </p:blipFill>
        <p:spPr>
          <a:xfrm>
            <a:off x="6134961" y="1760968"/>
            <a:ext cx="3939881" cy="1969236"/>
          </a:xfrm>
          <a:prstGeom prst="rect">
            <a:avLst/>
          </a:prstGeom>
        </p:spPr>
      </p:pic>
      <p:pic>
        <p:nvPicPr>
          <p:cNvPr id="16" name="Immagine 15">
            <a:extLst>
              <a:ext uri="{FF2B5EF4-FFF2-40B4-BE49-F238E27FC236}">
                <a16:creationId xmlns:a16="http://schemas.microsoft.com/office/drawing/2014/main" id="{78ED47B0-D18E-0B83-6A8C-1D32E939E1ED}"/>
              </a:ext>
            </a:extLst>
          </p:cNvPr>
          <p:cNvPicPr>
            <a:picLocks noChangeAspect="1"/>
          </p:cNvPicPr>
          <p:nvPr/>
        </p:nvPicPr>
        <p:blipFill>
          <a:blip r:embed="rId5"/>
          <a:stretch>
            <a:fillRect/>
          </a:stretch>
        </p:blipFill>
        <p:spPr>
          <a:xfrm>
            <a:off x="10224087" y="1710385"/>
            <a:ext cx="4257067" cy="2070401"/>
          </a:xfrm>
          <a:prstGeom prst="rect">
            <a:avLst/>
          </a:prstGeom>
        </p:spPr>
      </p:pic>
      <p:pic>
        <p:nvPicPr>
          <p:cNvPr id="18" name="Immagine 17">
            <a:extLst>
              <a:ext uri="{FF2B5EF4-FFF2-40B4-BE49-F238E27FC236}">
                <a16:creationId xmlns:a16="http://schemas.microsoft.com/office/drawing/2014/main" id="{F2325818-E4BE-04F0-D7B4-BDE701394FD4}"/>
              </a:ext>
            </a:extLst>
          </p:cNvPr>
          <p:cNvPicPr>
            <a:picLocks noChangeAspect="1"/>
          </p:cNvPicPr>
          <p:nvPr/>
        </p:nvPicPr>
        <p:blipFill>
          <a:blip r:embed="rId6"/>
          <a:stretch>
            <a:fillRect/>
          </a:stretch>
        </p:blipFill>
        <p:spPr>
          <a:xfrm>
            <a:off x="6131705" y="3798849"/>
            <a:ext cx="4127862" cy="2070401"/>
          </a:xfrm>
          <a:prstGeom prst="rect">
            <a:avLst/>
          </a:prstGeom>
        </p:spPr>
      </p:pic>
      <p:pic>
        <p:nvPicPr>
          <p:cNvPr id="20" name="Immagine 19">
            <a:extLst>
              <a:ext uri="{FF2B5EF4-FFF2-40B4-BE49-F238E27FC236}">
                <a16:creationId xmlns:a16="http://schemas.microsoft.com/office/drawing/2014/main" id="{719082CC-CDF5-A8E7-6C6C-2E52A04DA533}"/>
              </a:ext>
            </a:extLst>
          </p:cNvPr>
          <p:cNvPicPr>
            <a:picLocks noChangeAspect="1"/>
          </p:cNvPicPr>
          <p:nvPr/>
        </p:nvPicPr>
        <p:blipFill>
          <a:blip r:embed="rId7"/>
          <a:stretch>
            <a:fillRect/>
          </a:stretch>
        </p:blipFill>
        <p:spPr>
          <a:xfrm>
            <a:off x="10319456" y="3863711"/>
            <a:ext cx="4094026" cy="2036019"/>
          </a:xfrm>
          <a:prstGeom prst="rect">
            <a:avLst/>
          </a:prstGeom>
        </p:spPr>
      </p:pic>
      <p:sp>
        <p:nvSpPr>
          <p:cNvPr id="21" name="CasellaDiTesto 20">
            <a:extLst>
              <a:ext uri="{FF2B5EF4-FFF2-40B4-BE49-F238E27FC236}">
                <a16:creationId xmlns:a16="http://schemas.microsoft.com/office/drawing/2014/main" id="{4CE9EFC3-BA69-FB22-8C96-5D045CCE2700}"/>
              </a:ext>
            </a:extLst>
          </p:cNvPr>
          <p:cNvSpPr txBox="1"/>
          <p:nvPr/>
        </p:nvSpPr>
        <p:spPr>
          <a:xfrm>
            <a:off x="6241333" y="5937895"/>
            <a:ext cx="8156246" cy="830997"/>
          </a:xfrm>
          <a:prstGeom prst="rect">
            <a:avLst/>
          </a:prstGeom>
          <a:noFill/>
        </p:spPr>
        <p:txBody>
          <a:bodyPr wrap="square" rtlCol="0">
            <a:spAutoFit/>
          </a:bodyPr>
          <a:lstStyle/>
          <a:p>
            <a:r>
              <a:rPr lang="en-US" sz="1600" b="0" i="0" dirty="0">
                <a:effectLst/>
                <a:highlight>
                  <a:srgbClr val="FFFFFF"/>
                </a:highlight>
                <a:latin typeface="system-ui"/>
              </a:rPr>
              <a:t>A balanced approach would be to </a:t>
            </a:r>
            <a:r>
              <a:rPr lang="en-US" sz="1600" b="1" i="0" dirty="0">
                <a:effectLst/>
                <a:highlight>
                  <a:srgbClr val="FFFFFF"/>
                </a:highlight>
                <a:latin typeface="system-ui"/>
              </a:rPr>
              <a:t>equalize the sample size across all failure types</a:t>
            </a:r>
            <a:r>
              <a:rPr lang="en-US" sz="1600" b="0" i="0" dirty="0">
                <a:effectLst/>
                <a:highlight>
                  <a:srgbClr val="FFFFFF"/>
                </a:highlight>
                <a:latin typeface="system-ui"/>
              </a:rPr>
              <a:t>. We could choose to set all categories to the count of the most frequent failure type (259). After I had normalized and standardized the new dataset:</a:t>
            </a:r>
            <a:endParaRPr lang="it-IT" sz="1600" dirty="0"/>
          </a:p>
        </p:txBody>
      </p:sp>
      <p:pic>
        <p:nvPicPr>
          <p:cNvPr id="23" name="Immagine 22">
            <a:extLst>
              <a:ext uri="{FF2B5EF4-FFF2-40B4-BE49-F238E27FC236}">
                <a16:creationId xmlns:a16="http://schemas.microsoft.com/office/drawing/2014/main" id="{345DB26D-E031-46DD-5467-258947716F64}"/>
              </a:ext>
            </a:extLst>
          </p:cNvPr>
          <p:cNvPicPr>
            <a:picLocks noChangeAspect="1"/>
          </p:cNvPicPr>
          <p:nvPr/>
        </p:nvPicPr>
        <p:blipFill>
          <a:blip r:embed="rId8"/>
          <a:stretch>
            <a:fillRect/>
          </a:stretch>
        </p:blipFill>
        <p:spPr>
          <a:xfrm>
            <a:off x="6241333" y="6768892"/>
            <a:ext cx="7962347" cy="1182884"/>
          </a:xfrm>
          <a:prstGeom prst="rect">
            <a:avLst/>
          </a:prstGeom>
        </p:spPr>
      </p:pic>
    </p:spTree>
    <p:extLst>
      <p:ext uri="{BB962C8B-B14F-4D97-AF65-F5344CB8AC3E}">
        <p14:creationId xmlns:p14="http://schemas.microsoft.com/office/powerpoint/2010/main" val="3350939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txBody>
          <a:bodyPr/>
          <a:lstStyle/>
          <a:p>
            <a:endParaRPr lang="it-IT"/>
          </a:p>
        </p:txBody>
      </p:sp>
      <p:sp>
        <p:nvSpPr>
          <p:cNvPr id="3" name="Shape 1"/>
          <p:cNvSpPr/>
          <p:nvPr/>
        </p:nvSpPr>
        <p:spPr>
          <a:xfrm>
            <a:off x="0" y="0"/>
            <a:ext cx="14630400" cy="8229600"/>
          </a:xfrm>
          <a:prstGeom prst="rect">
            <a:avLst/>
          </a:prstGeom>
          <a:solidFill>
            <a:srgbClr val="FFFFFF"/>
          </a:solidFill>
          <a:ln/>
        </p:spPr>
        <p:txBody>
          <a:bodyPr/>
          <a:lstStyle/>
          <a:p>
            <a:endParaRPr lang="it-IT" dirty="0"/>
          </a:p>
        </p:txBody>
      </p:sp>
      <p:pic>
        <p:nvPicPr>
          <p:cNvPr id="13" name="Immagine 12" descr="Immagine che contiene testo, schermata, Carattere, numero">
            <a:extLst>
              <a:ext uri="{FF2B5EF4-FFF2-40B4-BE49-F238E27FC236}">
                <a16:creationId xmlns:a16="http://schemas.microsoft.com/office/drawing/2014/main" id="{F94BE764-0F4B-8452-7E18-FAD6371A2B8B}"/>
              </a:ext>
            </a:extLst>
          </p:cNvPr>
          <p:cNvPicPr>
            <a:picLocks noChangeAspect="1"/>
          </p:cNvPicPr>
          <p:nvPr/>
        </p:nvPicPr>
        <p:blipFill>
          <a:blip r:embed="rId3"/>
          <a:stretch>
            <a:fillRect/>
          </a:stretch>
        </p:blipFill>
        <p:spPr>
          <a:xfrm>
            <a:off x="0" y="0"/>
            <a:ext cx="5888736" cy="8229600"/>
          </a:xfrm>
          <a:prstGeom prst="rect">
            <a:avLst/>
          </a:prstGeom>
        </p:spPr>
      </p:pic>
      <p:pic>
        <p:nvPicPr>
          <p:cNvPr id="6" name="Immagine 5">
            <a:extLst>
              <a:ext uri="{FF2B5EF4-FFF2-40B4-BE49-F238E27FC236}">
                <a16:creationId xmlns:a16="http://schemas.microsoft.com/office/drawing/2014/main" id="{44C94DA3-1560-2D8F-2792-7500184CFF77}"/>
              </a:ext>
            </a:extLst>
          </p:cNvPr>
          <p:cNvPicPr>
            <a:picLocks noChangeAspect="1"/>
          </p:cNvPicPr>
          <p:nvPr/>
        </p:nvPicPr>
        <p:blipFill>
          <a:blip r:embed="rId4"/>
          <a:stretch>
            <a:fillRect/>
          </a:stretch>
        </p:blipFill>
        <p:spPr>
          <a:xfrm>
            <a:off x="5888737" y="1185149"/>
            <a:ext cx="4837738" cy="4118372"/>
          </a:xfrm>
          <a:prstGeom prst="rect">
            <a:avLst/>
          </a:prstGeom>
        </p:spPr>
      </p:pic>
      <p:sp>
        <p:nvSpPr>
          <p:cNvPr id="7" name="Text 2">
            <a:extLst>
              <a:ext uri="{FF2B5EF4-FFF2-40B4-BE49-F238E27FC236}">
                <a16:creationId xmlns:a16="http://schemas.microsoft.com/office/drawing/2014/main" id="{63C4A721-6C35-6768-5632-035E58531782}"/>
              </a:ext>
            </a:extLst>
          </p:cNvPr>
          <p:cNvSpPr/>
          <p:nvPr/>
        </p:nvSpPr>
        <p:spPr>
          <a:xfrm>
            <a:off x="6451413" y="187583"/>
            <a:ext cx="7616309" cy="809982"/>
          </a:xfrm>
          <a:prstGeom prst="rect">
            <a:avLst/>
          </a:prstGeom>
          <a:noFill/>
          <a:ln/>
        </p:spPr>
        <p:txBody>
          <a:bodyPr wrap="none" rtlCol="0" anchor="t"/>
          <a:lstStyle/>
          <a:p>
            <a:pPr marL="0" indent="0">
              <a:lnSpc>
                <a:spcPts val="6379"/>
              </a:lnSpc>
              <a:buNone/>
            </a:pPr>
            <a:r>
              <a:rPr lang="en-US" sz="4400" dirty="0">
                <a:solidFill>
                  <a:srgbClr val="020202"/>
                </a:solidFill>
                <a:latin typeface="PT Serif" pitchFamily="34" charset="0"/>
                <a:ea typeface="PT Serif" pitchFamily="34" charset="-122"/>
                <a:cs typeface="PT Serif" pitchFamily="34" charset="-120"/>
              </a:rPr>
              <a:t>Results and Future Work 3/4</a:t>
            </a:r>
            <a:endParaRPr lang="en-US" sz="4400" dirty="0"/>
          </a:p>
        </p:txBody>
      </p:sp>
      <p:sp>
        <p:nvSpPr>
          <p:cNvPr id="8" name="CasellaDiTesto 7">
            <a:extLst>
              <a:ext uri="{FF2B5EF4-FFF2-40B4-BE49-F238E27FC236}">
                <a16:creationId xmlns:a16="http://schemas.microsoft.com/office/drawing/2014/main" id="{8E6CBFBE-98EB-8EC7-90D5-96B0A29BC365}"/>
              </a:ext>
            </a:extLst>
          </p:cNvPr>
          <p:cNvSpPr txBox="1"/>
          <p:nvPr/>
        </p:nvSpPr>
        <p:spPr>
          <a:xfrm>
            <a:off x="10534835" y="1024474"/>
            <a:ext cx="3063221" cy="4247317"/>
          </a:xfrm>
          <a:prstGeom prst="rect">
            <a:avLst/>
          </a:prstGeom>
          <a:noFill/>
        </p:spPr>
        <p:txBody>
          <a:bodyPr wrap="square" rtlCol="0">
            <a:spAutoFit/>
          </a:bodyPr>
          <a:lstStyle/>
          <a:p>
            <a:pPr algn="l"/>
            <a:r>
              <a:rPr lang="en-US" sz="1200" b="1" i="0" dirty="0">
                <a:effectLst/>
                <a:highlight>
                  <a:srgbClr val="FFFFFF"/>
                </a:highlight>
                <a:latin typeface="system-ui"/>
              </a:rPr>
              <a:t>The target variable failure in both the training and testing datasets consists entirely of the class 1 (Failure), indicating that the dataset is not only imbalanced but entirely skewed towards one class.</a:t>
            </a:r>
            <a:r>
              <a:rPr lang="en-US" sz="1200" b="0" i="0" dirty="0">
                <a:effectLst/>
                <a:highlight>
                  <a:srgbClr val="FFFFFF"/>
                </a:highlight>
                <a:latin typeface="system-ui"/>
              </a:rPr>
              <a:t> This scenario is quite unique and presents specific challenges:</a:t>
            </a:r>
          </a:p>
          <a:p>
            <a:pPr algn="l"/>
            <a:r>
              <a:rPr lang="en-US" sz="1200" b="1" i="0" dirty="0">
                <a:effectLst/>
                <a:highlight>
                  <a:srgbClr val="FFFFFF"/>
                </a:highlight>
                <a:latin typeface="system-ui"/>
              </a:rPr>
              <a:t>Model Training Issue:</a:t>
            </a:r>
            <a:r>
              <a:rPr lang="en-US" sz="1200" b="0" i="0" dirty="0">
                <a:effectLst/>
                <a:highlight>
                  <a:srgbClr val="FFFFFF"/>
                </a:highlight>
                <a:latin typeface="system-ui"/>
              </a:rPr>
              <a:t> The lack of diversity in the target variable means the model isn't learning to differentiate between classes because no instances of the non-failure class (0) are present.</a:t>
            </a:r>
          </a:p>
          <a:p>
            <a:pPr algn="l"/>
            <a:r>
              <a:rPr lang="en-US" sz="1200" b="1" i="0" dirty="0">
                <a:effectLst/>
                <a:highlight>
                  <a:srgbClr val="FFFFFF"/>
                </a:highlight>
                <a:latin typeface="system-ui"/>
              </a:rPr>
              <a:t>Practical Implications:</a:t>
            </a:r>
            <a:r>
              <a:rPr lang="en-US" sz="1200" b="0" i="0" dirty="0">
                <a:effectLst/>
                <a:highlight>
                  <a:srgbClr val="FFFFFF"/>
                </a:highlight>
                <a:latin typeface="system-ui"/>
              </a:rPr>
              <a:t> Such a dataset might not be realistic unless the data represents a period or scenario where only failures were recorded. It's important to check if this is intentional or a data collection issue.</a:t>
            </a:r>
          </a:p>
          <a:p>
            <a:pPr algn="l"/>
            <a:r>
              <a:rPr lang="en-US" sz="1200" b="1" i="0" dirty="0">
                <a:effectLst/>
                <a:highlight>
                  <a:srgbClr val="FFFFFF"/>
                </a:highlight>
                <a:latin typeface="system-ui"/>
              </a:rPr>
              <a:t>This dataset is very difficult to balance and try to find a coherent </a:t>
            </a:r>
            <a:r>
              <a:rPr lang="en-US" sz="1200" b="1" i="0" dirty="0" err="1">
                <a:effectLst/>
                <a:highlight>
                  <a:srgbClr val="FFFFFF"/>
                </a:highlight>
                <a:latin typeface="system-ui"/>
              </a:rPr>
              <a:t>dataframe</a:t>
            </a:r>
            <a:r>
              <a:rPr lang="en-US" sz="1200" b="1" i="0" dirty="0">
                <a:effectLst/>
                <a:highlight>
                  <a:srgbClr val="FFFFFF"/>
                </a:highlight>
                <a:latin typeface="system-ui"/>
              </a:rPr>
              <a:t> for predictive analytics, this is also one of the results that came out of this in-depth study for the project.</a:t>
            </a:r>
            <a:endParaRPr lang="en-US" sz="1200" b="0" i="0" dirty="0">
              <a:effectLst/>
              <a:highlight>
                <a:srgbClr val="FFFFFF"/>
              </a:highlight>
              <a:latin typeface="system-ui"/>
            </a:endParaRPr>
          </a:p>
          <a:p>
            <a:endParaRPr lang="it-IT" dirty="0"/>
          </a:p>
        </p:txBody>
      </p:sp>
      <p:pic>
        <p:nvPicPr>
          <p:cNvPr id="10" name="Immagine 9">
            <a:extLst>
              <a:ext uri="{FF2B5EF4-FFF2-40B4-BE49-F238E27FC236}">
                <a16:creationId xmlns:a16="http://schemas.microsoft.com/office/drawing/2014/main" id="{49705327-CD5F-EF24-374E-8A7F8C0CFB57}"/>
              </a:ext>
            </a:extLst>
          </p:cNvPr>
          <p:cNvPicPr>
            <a:picLocks noChangeAspect="1"/>
          </p:cNvPicPr>
          <p:nvPr/>
        </p:nvPicPr>
        <p:blipFill>
          <a:blip r:embed="rId5"/>
          <a:stretch>
            <a:fillRect/>
          </a:stretch>
        </p:blipFill>
        <p:spPr>
          <a:xfrm>
            <a:off x="6451413" y="5303521"/>
            <a:ext cx="3520745" cy="2918713"/>
          </a:xfrm>
          <a:prstGeom prst="rect">
            <a:avLst/>
          </a:prstGeom>
        </p:spPr>
      </p:pic>
      <p:sp>
        <p:nvSpPr>
          <p:cNvPr id="12" name="CasellaDiTesto 11">
            <a:extLst>
              <a:ext uri="{FF2B5EF4-FFF2-40B4-BE49-F238E27FC236}">
                <a16:creationId xmlns:a16="http://schemas.microsoft.com/office/drawing/2014/main" id="{4B5133DC-1A7F-7D88-F53E-FA4643C8D59E}"/>
              </a:ext>
            </a:extLst>
          </p:cNvPr>
          <p:cNvSpPr txBox="1"/>
          <p:nvPr/>
        </p:nvSpPr>
        <p:spPr>
          <a:xfrm>
            <a:off x="10534834" y="5081899"/>
            <a:ext cx="3532888" cy="3046988"/>
          </a:xfrm>
          <a:prstGeom prst="rect">
            <a:avLst/>
          </a:prstGeom>
          <a:noFill/>
        </p:spPr>
        <p:txBody>
          <a:bodyPr wrap="square" rtlCol="0">
            <a:spAutoFit/>
          </a:bodyPr>
          <a:lstStyle/>
          <a:p>
            <a:pPr algn="l"/>
            <a:r>
              <a:rPr lang="en-US" sz="1200" b="0" i="0" dirty="0">
                <a:effectLst/>
                <a:highlight>
                  <a:srgbClr val="FFFFFF"/>
                </a:highlight>
                <a:latin typeface="system-ui"/>
              </a:rPr>
              <a:t>The quick analysis on the reduced, SMOTE-resampled dataset indicated the following:</a:t>
            </a:r>
          </a:p>
          <a:p>
            <a:pPr algn="l"/>
            <a:r>
              <a:rPr lang="en-US" sz="1200" b="1" i="0" dirty="0">
                <a:effectLst/>
                <a:highlight>
                  <a:srgbClr val="FFFFFF"/>
                </a:highlight>
                <a:latin typeface="system-ui"/>
              </a:rPr>
              <a:t>Model Performance:</a:t>
            </a:r>
            <a:endParaRPr lang="en-US" sz="1200" b="0" i="0" dirty="0">
              <a:effectLst/>
              <a:highlight>
                <a:srgbClr val="FFFFFF"/>
              </a:highlight>
              <a:latin typeface="system-ui"/>
            </a:endParaRPr>
          </a:p>
          <a:p>
            <a:pPr algn="l"/>
            <a:r>
              <a:rPr lang="en-US" sz="1200" b="0" i="0" dirty="0">
                <a:effectLst/>
                <a:highlight>
                  <a:srgbClr val="FFFFFF"/>
                </a:highlight>
                <a:latin typeface="system-ui"/>
              </a:rPr>
              <a:t>The Random Forest classifier performed well in terms of accuracy, precision, recall, F1 score, and ROC AUC score, suggesting that the model is effective at classifying the target variable in this context. Class Balance:</a:t>
            </a:r>
          </a:p>
          <a:p>
            <a:pPr algn="l"/>
            <a:r>
              <a:rPr lang="en-US" sz="1200" b="0" i="0" dirty="0">
                <a:effectLst/>
                <a:highlight>
                  <a:srgbClr val="FFFFFF"/>
                </a:highlight>
                <a:latin typeface="system-ui"/>
              </a:rPr>
              <a:t>Applying SMOTE successfully balanced the classes, which was reflected in the improved performance metrics. Feature Relevance:</a:t>
            </a:r>
          </a:p>
          <a:p>
            <a:pPr algn="l"/>
            <a:r>
              <a:rPr lang="en-US" sz="1200" b="0" i="0" dirty="0">
                <a:effectLst/>
                <a:highlight>
                  <a:srgbClr val="FFFFFF"/>
                </a:highlight>
                <a:latin typeface="system-ui"/>
              </a:rPr>
              <a:t>Feature importance visualization highlighted the key features contributing to the model’s decisions, providing insights into which variables are most predictive of the target class.</a:t>
            </a:r>
          </a:p>
          <a:p>
            <a:endParaRPr lang="it-IT" sz="1200" dirty="0"/>
          </a:p>
        </p:txBody>
      </p:sp>
    </p:spTree>
    <p:extLst>
      <p:ext uri="{BB962C8B-B14F-4D97-AF65-F5344CB8AC3E}">
        <p14:creationId xmlns:p14="http://schemas.microsoft.com/office/powerpoint/2010/main" val="941270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txBody>
          <a:bodyPr/>
          <a:lstStyle/>
          <a:p>
            <a:endParaRPr lang="it-IT"/>
          </a:p>
        </p:txBody>
      </p:sp>
      <p:sp>
        <p:nvSpPr>
          <p:cNvPr id="3" name="Shape 1"/>
          <p:cNvSpPr/>
          <p:nvPr/>
        </p:nvSpPr>
        <p:spPr>
          <a:xfrm>
            <a:off x="0" y="0"/>
            <a:ext cx="14630400" cy="8229600"/>
          </a:xfrm>
          <a:prstGeom prst="rect">
            <a:avLst/>
          </a:prstGeom>
          <a:solidFill>
            <a:srgbClr val="FFFFFF"/>
          </a:solidFill>
          <a:ln/>
        </p:spPr>
        <p:txBody>
          <a:bodyPr/>
          <a:lstStyle/>
          <a:p>
            <a:endParaRPr lang="it-IT" dirty="0"/>
          </a:p>
        </p:txBody>
      </p:sp>
      <p:pic>
        <p:nvPicPr>
          <p:cNvPr id="13" name="Immagine 12" descr="Immagine che contiene testo, schermata, Carattere, numero">
            <a:extLst>
              <a:ext uri="{FF2B5EF4-FFF2-40B4-BE49-F238E27FC236}">
                <a16:creationId xmlns:a16="http://schemas.microsoft.com/office/drawing/2014/main" id="{F94BE764-0F4B-8452-7E18-FAD6371A2B8B}"/>
              </a:ext>
            </a:extLst>
          </p:cNvPr>
          <p:cNvPicPr>
            <a:picLocks noChangeAspect="1"/>
          </p:cNvPicPr>
          <p:nvPr/>
        </p:nvPicPr>
        <p:blipFill>
          <a:blip r:embed="rId3"/>
          <a:stretch>
            <a:fillRect/>
          </a:stretch>
        </p:blipFill>
        <p:spPr>
          <a:xfrm>
            <a:off x="0" y="0"/>
            <a:ext cx="5888736" cy="8229600"/>
          </a:xfrm>
          <a:prstGeom prst="rect">
            <a:avLst/>
          </a:prstGeom>
        </p:spPr>
      </p:pic>
      <p:sp>
        <p:nvSpPr>
          <p:cNvPr id="7" name="Text 2">
            <a:extLst>
              <a:ext uri="{FF2B5EF4-FFF2-40B4-BE49-F238E27FC236}">
                <a16:creationId xmlns:a16="http://schemas.microsoft.com/office/drawing/2014/main" id="{63C4A721-6C35-6768-5632-035E58531782}"/>
              </a:ext>
            </a:extLst>
          </p:cNvPr>
          <p:cNvSpPr/>
          <p:nvPr/>
        </p:nvSpPr>
        <p:spPr>
          <a:xfrm>
            <a:off x="6451413" y="187583"/>
            <a:ext cx="7616309" cy="809982"/>
          </a:xfrm>
          <a:prstGeom prst="rect">
            <a:avLst/>
          </a:prstGeom>
          <a:noFill/>
          <a:ln/>
        </p:spPr>
        <p:txBody>
          <a:bodyPr wrap="none" rtlCol="0" anchor="t"/>
          <a:lstStyle/>
          <a:p>
            <a:pPr marL="0" indent="0">
              <a:lnSpc>
                <a:spcPts val="6379"/>
              </a:lnSpc>
              <a:buNone/>
            </a:pPr>
            <a:r>
              <a:rPr lang="en-US" sz="4400" dirty="0">
                <a:solidFill>
                  <a:srgbClr val="020202"/>
                </a:solidFill>
                <a:latin typeface="PT Serif" pitchFamily="34" charset="0"/>
                <a:ea typeface="PT Serif" pitchFamily="34" charset="-122"/>
                <a:cs typeface="PT Serif" pitchFamily="34" charset="-120"/>
              </a:rPr>
              <a:t>Results and Future Work 4/4</a:t>
            </a:r>
            <a:endParaRPr lang="en-US" sz="4400" dirty="0"/>
          </a:p>
        </p:txBody>
      </p:sp>
      <p:pic>
        <p:nvPicPr>
          <p:cNvPr id="5" name="Immagine 4">
            <a:extLst>
              <a:ext uri="{FF2B5EF4-FFF2-40B4-BE49-F238E27FC236}">
                <a16:creationId xmlns:a16="http://schemas.microsoft.com/office/drawing/2014/main" id="{3319B787-F66F-93BA-38E0-A8065BCA470C}"/>
              </a:ext>
            </a:extLst>
          </p:cNvPr>
          <p:cNvPicPr>
            <a:picLocks noChangeAspect="1"/>
          </p:cNvPicPr>
          <p:nvPr/>
        </p:nvPicPr>
        <p:blipFill>
          <a:blip r:embed="rId4"/>
          <a:stretch>
            <a:fillRect/>
          </a:stretch>
        </p:blipFill>
        <p:spPr>
          <a:xfrm>
            <a:off x="5888736" y="1972024"/>
            <a:ext cx="8465355" cy="3189844"/>
          </a:xfrm>
          <a:prstGeom prst="rect">
            <a:avLst/>
          </a:prstGeom>
        </p:spPr>
      </p:pic>
      <p:sp>
        <p:nvSpPr>
          <p:cNvPr id="9" name="CasellaDiTesto 8">
            <a:extLst>
              <a:ext uri="{FF2B5EF4-FFF2-40B4-BE49-F238E27FC236}">
                <a16:creationId xmlns:a16="http://schemas.microsoft.com/office/drawing/2014/main" id="{B64A0480-916B-736E-E6E2-89058C1FDAC1}"/>
              </a:ext>
            </a:extLst>
          </p:cNvPr>
          <p:cNvSpPr txBox="1"/>
          <p:nvPr/>
        </p:nvSpPr>
        <p:spPr>
          <a:xfrm>
            <a:off x="6451413" y="1219200"/>
            <a:ext cx="2558475" cy="646331"/>
          </a:xfrm>
          <a:prstGeom prst="rect">
            <a:avLst/>
          </a:prstGeom>
          <a:noFill/>
        </p:spPr>
        <p:txBody>
          <a:bodyPr wrap="square" rtlCol="0">
            <a:spAutoFit/>
          </a:bodyPr>
          <a:lstStyle/>
          <a:p>
            <a:r>
              <a:rPr lang="it-IT" b="1" i="0" dirty="0">
                <a:effectLst/>
                <a:highlight>
                  <a:srgbClr val="FFFFFF"/>
                </a:highlight>
                <a:latin typeface="system-ui"/>
              </a:rPr>
              <a:t> </a:t>
            </a:r>
            <a:r>
              <a:rPr lang="it-IT" b="1" i="0" dirty="0" err="1">
                <a:effectLst/>
                <a:highlight>
                  <a:srgbClr val="FFFFFF"/>
                </a:highlight>
                <a:latin typeface="system-ui"/>
              </a:rPr>
              <a:t>Neural</a:t>
            </a:r>
            <a:r>
              <a:rPr lang="it-IT" b="1" i="0" dirty="0">
                <a:effectLst/>
                <a:highlight>
                  <a:srgbClr val="FFFFFF"/>
                </a:highlight>
                <a:latin typeface="system-ui"/>
              </a:rPr>
              <a:t> Network Model</a:t>
            </a:r>
          </a:p>
          <a:p>
            <a:endParaRPr lang="it-IT" dirty="0"/>
          </a:p>
        </p:txBody>
      </p:sp>
      <p:pic>
        <p:nvPicPr>
          <p:cNvPr id="14" name="Immagine 13">
            <a:extLst>
              <a:ext uri="{FF2B5EF4-FFF2-40B4-BE49-F238E27FC236}">
                <a16:creationId xmlns:a16="http://schemas.microsoft.com/office/drawing/2014/main" id="{7BEC8C62-CEEE-3A94-81D0-56F13026C3DD}"/>
              </a:ext>
            </a:extLst>
          </p:cNvPr>
          <p:cNvPicPr>
            <a:picLocks noChangeAspect="1"/>
          </p:cNvPicPr>
          <p:nvPr/>
        </p:nvPicPr>
        <p:blipFill>
          <a:blip r:embed="rId5"/>
          <a:stretch>
            <a:fillRect/>
          </a:stretch>
        </p:blipFill>
        <p:spPr>
          <a:xfrm>
            <a:off x="6143021" y="5268361"/>
            <a:ext cx="3182138" cy="1595735"/>
          </a:xfrm>
          <a:prstGeom prst="rect">
            <a:avLst/>
          </a:prstGeom>
        </p:spPr>
      </p:pic>
      <p:sp>
        <p:nvSpPr>
          <p:cNvPr id="15" name="CasellaDiTesto 14">
            <a:extLst>
              <a:ext uri="{FF2B5EF4-FFF2-40B4-BE49-F238E27FC236}">
                <a16:creationId xmlns:a16="http://schemas.microsoft.com/office/drawing/2014/main" id="{3886D9FF-8E85-DEBB-8153-D087F7D80027}"/>
              </a:ext>
            </a:extLst>
          </p:cNvPr>
          <p:cNvSpPr txBox="1"/>
          <p:nvPr/>
        </p:nvSpPr>
        <p:spPr>
          <a:xfrm>
            <a:off x="6154033" y="7296834"/>
            <a:ext cx="8211070" cy="646331"/>
          </a:xfrm>
          <a:prstGeom prst="rect">
            <a:avLst/>
          </a:prstGeom>
          <a:noFill/>
        </p:spPr>
        <p:txBody>
          <a:bodyPr wrap="square" rtlCol="0">
            <a:spAutoFit/>
          </a:bodyPr>
          <a:lstStyle/>
          <a:p>
            <a:r>
              <a:rPr lang="en-US" sz="1200" b="0" i="0" dirty="0">
                <a:effectLst/>
                <a:highlight>
                  <a:srgbClr val="FFFFFF"/>
                </a:highlight>
                <a:latin typeface="system-ui"/>
              </a:rPr>
              <a:t>After this last balancing of dataset the model performs well with high accuracy and low loss on both the training and validation sets, demonstrating good generalization. There is no significant overfitting, as evidenced by the close tracking of training and validation metrics.</a:t>
            </a:r>
            <a:endParaRPr lang="it-IT" sz="1200" dirty="0"/>
          </a:p>
        </p:txBody>
      </p:sp>
      <p:pic>
        <p:nvPicPr>
          <p:cNvPr id="17" name="Immagine 16">
            <a:extLst>
              <a:ext uri="{FF2B5EF4-FFF2-40B4-BE49-F238E27FC236}">
                <a16:creationId xmlns:a16="http://schemas.microsoft.com/office/drawing/2014/main" id="{C1B59FBE-6F65-97AE-54FD-7184312299AE}"/>
              </a:ext>
            </a:extLst>
          </p:cNvPr>
          <p:cNvPicPr>
            <a:picLocks noChangeAspect="1"/>
          </p:cNvPicPr>
          <p:nvPr/>
        </p:nvPicPr>
        <p:blipFill>
          <a:blip r:embed="rId6"/>
          <a:stretch>
            <a:fillRect/>
          </a:stretch>
        </p:blipFill>
        <p:spPr>
          <a:xfrm>
            <a:off x="10557651" y="5076285"/>
            <a:ext cx="2623063" cy="2120084"/>
          </a:xfrm>
          <a:prstGeom prst="rect">
            <a:avLst/>
          </a:prstGeom>
        </p:spPr>
      </p:pic>
    </p:spTree>
    <p:extLst>
      <p:ext uri="{BB962C8B-B14F-4D97-AF65-F5344CB8AC3E}">
        <p14:creationId xmlns:p14="http://schemas.microsoft.com/office/powerpoint/2010/main" val="1724910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txBody>
          <a:bodyPr/>
          <a:lstStyle/>
          <a:p>
            <a:endParaRPr lang="it-IT"/>
          </a:p>
        </p:txBody>
      </p:sp>
      <p:sp>
        <p:nvSpPr>
          <p:cNvPr id="3" name="Shape 1"/>
          <p:cNvSpPr/>
          <p:nvPr/>
        </p:nvSpPr>
        <p:spPr>
          <a:xfrm>
            <a:off x="97582" y="1"/>
            <a:ext cx="14630400" cy="8229600"/>
          </a:xfrm>
          <a:prstGeom prst="rect">
            <a:avLst/>
          </a:prstGeom>
          <a:solidFill>
            <a:srgbClr val="FFFFFF"/>
          </a:solidFill>
          <a:ln/>
        </p:spPr>
        <p:txBody>
          <a:bodyPr/>
          <a:lstStyle/>
          <a:p>
            <a:endParaRPr lang="it-IT" dirty="0"/>
          </a:p>
        </p:txBody>
      </p:sp>
      <p:sp>
        <p:nvSpPr>
          <p:cNvPr id="4" name="Text 2"/>
          <p:cNvSpPr/>
          <p:nvPr/>
        </p:nvSpPr>
        <p:spPr>
          <a:xfrm>
            <a:off x="7412782" y="160748"/>
            <a:ext cx="6042809" cy="809982"/>
          </a:xfrm>
          <a:prstGeom prst="rect">
            <a:avLst/>
          </a:prstGeom>
          <a:noFill/>
          <a:ln/>
        </p:spPr>
        <p:txBody>
          <a:bodyPr wrap="none" rtlCol="0" anchor="t"/>
          <a:lstStyle/>
          <a:p>
            <a:pPr marL="0" indent="0">
              <a:lnSpc>
                <a:spcPts val="6379"/>
              </a:lnSpc>
              <a:buNone/>
            </a:pPr>
            <a:r>
              <a:rPr lang="en-US" sz="5103" dirty="0">
                <a:solidFill>
                  <a:srgbClr val="020202"/>
                </a:solidFill>
                <a:latin typeface="PT Serif" pitchFamily="34" charset="0"/>
                <a:ea typeface="PT Serif" pitchFamily="34" charset="-122"/>
                <a:cs typeface="PT Serif" pitchFamily="34" charset="-120"/>
              </a:rPr>
              <a:t>Overall Conclusion:</a:t>
            </a:r>
            <a:endParaRPr lang="en-US" sz="5103" dirty="0"/>
          </a:p>
        </p:txBody>
      </p:sp>
      <p:sp>
        <p:nvSpPr>
          <p:cNvPr id="6" name="Text 4"/>
          <p:cNvSpPr/>
          <p:nvPr/>
        </p:nvSpPr>
        <p:spPr>
          <a:xfrm>
            <a:off x="7112000" y="1418847"/>
            <a:ext cx="7353300" cy="6405088"/>
          </a:xfrm>
          <a:prstGeom prst="rect">
            <a:avLst/>
          </a:prstGeom>
          <a:noFill/>
          <a:ln/>
        </p:spPr>
        <p:txBody>
          <a:bodyPr wrap="square" rtlCol="0" anchor="t"/>
          <a:lstStyle/>
          <a:p>
            <a:pPr marL="0" indent="0">
              <a:lnSpc>
                <a:spcPts val="3110"/>
              </a:lnSpc>
              <a:buNone/>
            </a:pPr>
            <a:endParaRPr lang="en-US" sz="1944" dirty="0"/>
          </a:p>
        </p:txBody>
      </p:sp>
      <p:pic>
        <p:nvPicPr>
          <p:cNvPr id="12" name="Immagine 11" descr="Immagine che contiene uomo, vestiti, arredo, testo">
            <a:extLst>
              <a:ext uri="{FF2B5EF4-FFF2-40B4-BE49-F238E27FC236}">
                <a16:creationId xmlns:a16="http://schemas.microsoft.com/office/drawing/2014/main" id="{A63E970C-CD57-9D1E-523C-270AAE1D2B65}"/>
              </a:ext>
            </a:extLst>
          </p:cNvPr>
          <p:cNvPicPr>
            <a:picLocks noChangeAspect="1"/>
          </p:cNvPicPr>
          <p:nvPr/>
        </p:nvPicPr>
        <p:blipFill>
          <a:blip r:embed="rId3"/>
          <a:stretch>
            <a:fillRect/>
          </a:stretch>
        </p:blipFill>
        <p:spPr>
          <a:xfrm>
            <a:off x="0" y="0"/>
            <a:ext cx="5867400" cy="8229600"/>
          </a:xfrm>
          <a:prstGeom prst="rect">
            <a:avLst/>
          </a:prstGeom>
        </p:spPr>
      </p:pic>
      <p:sp>
        <p:nvSpPr>
          <p:cNvPr id="14" name="CasellaDiTesto 13">
            <a:extLst>
              <a:ext uri="{FF2B5EF4-FFF2-40B4-BE49-F238E27FC236}">
                <a16:creationId xmlns:a16="http://schemas.microsoft.com/office/drawing/2014/main" id="{26877783-2A67-47CE-E7C0-095DF14A5F5C}"/>
              </a:ext>
            </a:extLst>
          </p:cNvPr>
          <p:cNvSpPr txBox="1"/>
          <p:nvPr/>
        </p:nvSpPr>
        <p:spPr>
          <a:xfrm>
            <a:off x="5964982" y="970730"/>
            <a:ext cx="8665418" cy="7017306"/>
          </a:xfrm>
          <a:prstGeom prst="rect">
            <a:avLst/>
          </a:prstGeom>
          <a:noFill/>
        </p:spPr>
        <p:txBody>
          <a:bodyPr wrap="square" rtlCol="0">
            <a:spAutoFit/>
          </a:bodyPr>
          <a:lstStyle/>
          <a:p>
            <a:pPr marL="285750" indent="-285750">
              <a:buFont typeface="Arial" panose="020B0604020202020204" pitchFamily="34" charset="0"/>
              <a:buChar char="•"/>
            </a:pPr>
            <a:r>
              <a:rPr lang="en-US" b="1" dirty="0"/>
              <a:t>Balanced Dataset Impact: </a:t>
            </a:r>
            <a:r>
              <a:rPr lang="en-US" dirty="0"/>
              <a:t>Following the dataset balancing, the model achieves high accuracy and low loss across both training and validation sets, demonstrating strong generalization without significant overfitting.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Early Training Dynamics:</a:t>
            </a:r>
            <a:r>
              <a:rPr lang="en-US" dirty="0"/>
              <a:t> Initially, there is a rapid decrease in both training and validation losses, indicating swift learning early in the training process.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Stable Convergence: </a:t>
            </a:r>
            <a:r>
              <a:rPr lang="en-US" dirty="0"/>
              <a:t>Subsequently, losses converge and stabilize at a low level. While both training and validation losses remain low, the validation loss shows slight fluctuations, suggesting some sensitivity to validation data specifics.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Performance Evaluation: </a:t>
            </a:r>
            <a:r>
              <a:rPr lang="en-US" dirty="0"/>
              <a:t>The final low values of both losses reflect excellent model performance, characterized by balanced predictive capabilities with minimal false positives and false negatives.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Optimization Opportunities: </a:t>
            </a:r>
            <a:r>
              <a:rPr lang="en-US" dirty="0"/>
              <a:t>Minor fluctuations in validation loss suggest potential for further optimization through hyperparameter tuning, regularization techniques, or adjustments to the learning rate schedule.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Deployment Readiness: </a:t>
            </a:r>
            <a:r>
              <a:rPr lang="en-US" dirty="0"/>
              <a:t>The model exhibits strong readiness for deployment, pending confirmation that it meets required accuracy and loss thresholds for its intended application.</a:t>
            </a:r>
          </a:p>
          <a:p>
            <a:endParaRPr lang="en-US" dirty="0"/>
          </a:p>
          <a:p>
            <a:r>
              <a:rPr lang="en-US" dirty="0"/>
              <a:t>This summary highlights the model's robust performance, identifies areas for potential improvement, and affirms its readiness for practical deployment.</a:t>
            </a:r>
            <a:endParaRPr lang="it-IT" dirty="0"/>
          </a:p>
        </p:txBody>
      </p:sp>
    </p:spTree>
    <p:extLst>
      <p:ext uri="{BB962C8B-B14F-4D97-AF65-F5344CB8AC3E}">
        <p14:creationId xmlns:p14="http://schemas.microsoft.com/office/powerpoint/2010/main" val="1975784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txBody>
          <a:bodyPr/>
          <a:lstStyle/>
          <a:p>
            <a:endParaRPr lang="it-IT"/>
          </a:p>
        </p:txBody>
      </p:sp>
      <p:sp>
        <p:nvSpPr>
          <p:cNvPr id="3" name="Shape 1"/>
          <p:cNvSpPr/>
          <p:nvPr/>
        </p:nvSpPr>
        <p:spPr>
          <a:xfrm>
            <a:off x="0" y="0"/>
            <a:ext cx="14630400" cy="8229600"/>
          </a:xfrm>
          <a:prstGeom prst="rect">
            <a:avLst/>
          </a:prstGeom>
          <a:solidFill>
            <a:srgbClr val="FFFFFF"/>
          </a:solidFill>
          <a:ln/>
        </p:spPr>
        <p:txBody>
          <a:bodyPr/>
          <a:lstStyle/>
          <a:p>
            <a:endParaRPr lang="it-IT"/>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795576" y="807482"/>
            <a:ext cx="5966936" cy="745927"/>
          </a:xfrm>
          <a:prstGeom prst="rect">
            <a:avLst/>
          </a:prstGeom>
          <a:noFill/>
          <a:ln/>
        </p:spPr>
        <p:txBody>
          <a:bodyPr wrap="none" rtlCol="0" anchor="t"/>
          <a:lstStyle/>
          <a:p>
            <a:pPr marL="0" indent="0">
              <a:lnSpc>
                <a:spcPts val="5873"/>
              </a:lnSpc>
              <a:buNone/>
            </a:pPr>
            <a:r>
              <a:rPr lang="en-US" sz="4698" dirty="0">
                <a:solidFill>
                  <a:srgbClr val="020202"/>
                </a:solidFill>
                <a:latin typeface="PT Serif" pitchFamily="34" charset="0"/>
                <a:ea typeface="PT Serif" pitchFamily="34" charset="-122"/>
                <a:cs typeface="PT Serif" pitchFamily="34" charset="-120"/>
              </a:rPr>
              <a:t>Implementation</a:t>
            </a:r>
            <a:endParaRPr lang="en-US" sz="4698" dirty="0"/>
          </a:p>
        </p:txBody>
      </p:sp>
      <p:sp>
        <p:nvSpPr>
          <p:cNvPr id="6" name="Shape 3"/>
          <p:cNvSpPr/>
          <p:nvPr/>
        </p:nvSpPr>
        <p:spPr>
          <a:xfrm>
            <a:off x="795576" y="1894284"/>
            <a:ext cx="7552849" cy="1691045"/>
          </a:xfrm>
          <a:prstGeom prst="roundRect">
            <a:avLst>
              <a:gd name="adj" fmla="val 2420"/>
            </a:avLst>
          </a:prstGeom>
          <a:solidFill>
            <a:srgbClr val="F2EEEE"/>
          </a:solidFill>
          <a:ln/>
        </p:spPr>
        <p:txBody>
          <a:bodyPr/>
          <a:lstStyle/>
          <a:p>
            <a:endParaRPr lang="it-IT"/>
          </a:p>
        </p:txBody>
      </p:sp>
      <p:sp>
        <p:nvSpPr>
          <p:cNvPr id="7" name="Text 4"/>
          <p:cNvSpPr/>
          <p:nvPr/>
        </p:nvSpPr>
        <p:spPr>
          <a:xfrm>
            <a:off x="1022866" y="1992622"/>
            <a:ext cx="2983468" cy="372904"/>
          </a:xfrm>
          <a:prstGeom prst="rect">
            <a:avLst/>
          </a:prstGeom>
          <a:noFill/>
          <a:ln/>
        </p:spPr>
        <p:txBody>
          <a:bodyPr wrap="none" rtlCol="0" anchor="t"/>
          <a:lstStyle/>
          <a:p>
            <a:pPr marL="0" indent="0">
              <a:lnSpc>
                <a:spcPts val="2937"/>
              </a:lnSpc>
              <a:buNone/>
            </a:pPr>
            <a:r>
              <a:rPr lang="en-US" sz="2349" dirty="0">
                <a:solidFill>
                  <a:srgbClr val="383838"/>
                </a:solidFill>
                <a:latin typeface="PT Serif" pitchFamily="34" charset="0"/>
                <a:ea typeface="PT Serif" pitchFamily="34" charset="-122"/>
                <a:cs typeface="PT Serif" pitchFamily="34" charset="-120"/>
              </a:rPr>
              <a:t>Real-Time Monitoring</a:t>
            </a:r>
            <a:endParaRPr lang="en-US" sz="2349" dirty="0"/>
          </a:p>
        </p:txBody>
      </p:sp>
      <p:sp>
        <p:nvSpPr>
          <p:cNvPr id="8" name="Text 5"/>
          <p:cNvSpPr/>
          <p:nvPr/>
        </p:nvSpPr>
        <p:spPr>
          <a:xfrm>
            <a:off x="1022866" y="2408068"/>
            <a:ext cx="7098268" cy="727234"/>
          </a:xfrm>
          <a:prstGeom prst="rect">
            <a:avLst/>
          </a:prstGeom>
          <a:noFill/>
          <a:ln/>
        </p:spPr>
        <p:txBody>
          <a:bodyPr wrap="square" rtlCol="0" anchor="t"/>
          <a:lstStyle/>
          <a:p>
            <a:pPr marL="0" indent="0">
              <a:lnSpc>
                <a:spcPts val="2864"/>
              </a:lnSpc>
              <a:buNone/>
            </a:pPr>
            <a:r>
              <a:rPr lang="en-US" sz="1790" dirty="0">
                <a:solidFill>
                  <a:srgbClr val="383838"/>
                </a:solidFill>
                <a:latin typeface="DM Sans" pitchFamily="34" charset="0"/>
                <a:ea typeface="DM Sans" pitchFamily="34" charset="-122"/>
                <a:cs typeface="DM Sans" pitchFamily="34" charset="-120"/>
              </a:rPr>
              <a:t>Deploy the model to continuously monitor machinery in real-time, processing incoming telemetry data to predict potential failures.</a:t>
            </a:r>
            <a:endParaRPr lang="en-US" sz="1790" dirty="0"/>
          </a:p>
        </p:txBody>
      </p:sp>
      <p:sp>
        <p:nvSpPr>
          <p:cNvPr id="9" name="Shape 6"/>
          <p:cNvSpPr/>
          <p:nvPr/>
        </p:nvSpPr>
        <p:spPr>
          <a:xfrm>
            <a:off x="795576" y="3812619"/>
            <a:ext cx="7552849" cy="1691045"/>
          </a:xfrm>
          <a:prstGeom prst="roundRect">
            <a:avLst>
              <a:gd name="adj" fmla="val 2420"/>
            </a:avLst>
          </a:prstGeom>
          <a:solidFill>
            <a:srgbClr val="F2EEEE"/>
          </a:solidFill>
          <a:ln/>
        </p:spPr>
        <p:txBody>
          <a:bodyPr/>
          <a:lstStyle/>
          <a:p>
            <a:endParaRPr lang="it-IT"/>
          </a:p>
        </p:txBody>
      </p:sp>
      <p:sp>
        <p:nvSpPr>
          <p:cNvPr id="10" name="Text 7"/>
          <p:cNvSpPr/>
          <p:nvPr/>
        </p:nvSpPr>
        <p:spPr>
          <a:xfrm>
            <a:off x="1022866" y="4039910"/>
            <a:ext cx="2983468" cy="372904"/>
          </a:xfrm>
          <a:prstGeom prst="rect">
            <a:avLst/>
          </a:prstGeom>
          <a:noFill/>
          <a:ln/>
        </p:spPr>
        <p:txBody>
          <a:bodyPr wrap="none" rtlCol="0" anchor="t"/>
          <a:lstStyle/>
          <a:p>
            <a:pPr marL="0" indent="0">
              <a:lnSpc>
                <a:spcPts val="2937"/>
              </a:lnSpc>
              <a:buNone/>
            </a:pPr>
            <a:r>
              <a:rPr lang="en-US" sz="2349" dirty="0">
                <a:solidFill>
                  <a:srgbClr val="383838"/>
                </a:solidFill>
                <a:latin typeface="PT Serif" pitchFamily="34" charset="0"/>
                <a:ea typeface="PT Serif" pitchFamily="34" charset="-122"/>
                <a:cs typeface="PT Serif" pitchFamily="34" charset="-120"/>
              </a:rPr>
              <a:t>Alert System</a:t>
            </a:r>
            <a:endParaRPr lang="en-US" sz="2349" dirty="0"/>
          </a:p>
        </p:txBody>
      </p:sp>
      <p:sp>
        <p:nvSpPr>
          <p:cNvPr id="11" name="Text 8"/>
          <p:cNvSpPr/>
          <p:nvPr/>
        </p:nvSpPr>
        <p:spPr>
          <a:xfrm>
            <a:off x="1022866" y="4549140"/>
            <a:ext cx="7098268" cy="727234"/>
          </a:xfrm>
          <a:prstGeom prst="rect">
            <a:avLst/>
          </a:prstGeom>
          <a:noFill/>
          <a:ln/>
        </p:spPr>
        <p:txBody>
          <a:bodyPr wrap="square" rtlCol="0" anchor="t"/>
          <a:lstStyle/>
          <a:p>
            <a:pPr marL="0" indent="0">
              <a:lnSpc>
                <a:spcPts val="2864"/>
              </a:lnSpc>
              <a:buNone/>
            </a:pPr>
            <a:r>
              <a:rPr lang="en-US" sz="1790" dirty="0">
                <a:solidFill>
                  <a:srgbClr val="383838"/>
                </a:solidFill>
                <a:latin typeface="DM Sans" pitchFamily="34" charset="0"/>
                <a:ea typeface="DM Sans" pitchFamily="34" charset="-122"/>
                <a:cs typeface="DM Sans" pitchFamily="34" charset="-120"/>
              </a:rPr>
              <a:t>Develop an automated alert system to notify technicians of predicted failures, allowing for timely intervention.</a:t>
            </a:r>
            <a:endParaRPr lang="en-US" sz="1790" dirty="0"/>
          </a:p>
        </p:txBody>
      </p:sp>
      <p:sp>
        <p:nvSpPr>
          <p:cNvPr id="12" name="Shape 9"/>
          <p:cNvSpPr/>
          <p:nvPr/>
        </p:nvSpPr>
        <p:spPr>
          <a:xfrm>
            <a:off x="795576" y="5730954"/>
            <a:ext cx="7552849" cy="1691045"/>
          </a:xfrm>
          <a:prstGeom prst="roundRect">
            <a:avLst>
              <a:gd name="adj" fmla="val 2420"/>
            </a:avLst>
          </a:prstGeom>
          <a:solidFill>
            <a:srgbClr val="F2EEEE"/>
          </a:solidFill>
          <a:ln/>
        </p:spPr>
        <p:txBody>
          <a:bodyPr/>
          <a:lstStyle/>
          <a:p>
            <a:endParaRPr lang="it-IT"/>
          </a:p>
        </p:txBody>
      </p:sp>
      <p:sp>
        <p:nvSpPr>
          <p:cNvPr id="13" name="Text 10"/>
          <p:cNvSpPr/>
          <p:nvPr/>
        </p:nvSpPr>
        <p:spPr>
          <a:xfrm>
            <a:off x="1022866" y="5958245"/>
            <a:ext cx="2983468" cy="372904"/>
          </a:xfrm>
          <a:prstGeom prst="rect">
            <a:avLst/>
          </a:prstGeom>
          <a:noFill/>
          <a:ln/>
        </p:spPr>
        <p:txBody>
          <a:bodyPr wrap="none" rtlCol="0" anchor="t"/>
          <a:lstStyle/>
          <a:p>
            <a:pPr marL="0" indent="0">
              <a:lnSpc>
                <a:spcPts val="2937"/>
              </a:lnSpc>
              <a:buNone/>
            </a:pPr>
            <a:r>
              <a:rPr lang="en-US" sz="2349" dirty="0">
                <a:solidFill>
                  <a:srgbClr val="383838"/>
                </a:solidFill>
                <a:latin typeface="PT Serif" pitchFamily="34" charset="0"/>
                <a:ea typeface="PT Serif" pitchFamily="34" charset="-122"/>
                <a:cs typeface="PT Serif" pitchFamily="34" charset="-120"/>
              </a:rPr>
              <a:t>Integration</a:t>
            </a:r>
            <a:endParaRPr lang="en-US" sz="2349" dirty="0"/>
          </a:p>
        </p:txBody>
      </p:sp>
      <p:sp>
        <p:nvSpPr>
          <p:cNvPr id="14" name="Text 11"/>
          <p:cNvSpPr/>
          <p:nvPr/>
        </p:nvSpPr>
        <p:spPr>
          <a:xfrm>
            <a:off x="1022866" y="6467475"/>
            <a:ext cx="7098268" cy="727234"/>
          </a:xfrm>
          <a:prstGeom prst="rect">
            <a:avLst/>
          </a:prstGeom>
          <a:noFill/>
          <a:ln/>
        </p:spPr>
        <p:txBody>
          <a:bodyPr wrap="square" rtlCol="0" anchor="t"/>
          <a:lstStyle/>
          <a:p>
            <a:pPr marL="0" indent="0">
              <a:lnSpc>
                <a:spcPts val="2864"/>
              </a:lnSpc>
              <a:buNone/>
            </a:pPr>
            <a:r>
              <a:rPr lang="en-US" sz="1790" dirty="0">
                <a:solidFill>
                  <a:srgbClr val="383838"/>
                </a:solidFill>
                <a:latin typeface="DM Sans" pitchFamily="34" charset="0"/>
                <a:ea typeface="DM Sans" pitchFamily="34" charset="-122"/>
                <a:cs typeface="DM Sans" pitchFamily="34" charset="-120"/>
              </a:rPr>
              <a:t>Integrate the predictive maintenance system with existing manufacturing processes and maintenance schedules.</a:t>
            </a:r>
            <a:endParaRPr lang="en-US" sz="179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txBody>
          <a:bodyPr/>
          <a:lstStyle/>
          <a:p>
            <a:endParaRPr lang="it-IT"/>
          </a:p>
        </p:txBody>
      </p:sp>
      <p:sp>
        <p:nvSpPr>
          <p:cNvPr id="3" name="Shape 1"/>
          <p:cNvSpPr/>
          <p:nvPr/>
        </p:nvSpPr>
        <p:spPr>
          <a:xfrm>
            <a:off x="0" y="0"/>
            <a:ext cx="14630400" cy="8229600"/>
          </a:xfrm>
          <a:prstGeom prst="rect">
            <a:avLst/>
          </a:prstGeom>
          <a:solidFill>
            <a:srgbClr val="FFFFFF"/>
          </a:solidFill>
          <a:ln/>
        </p:spPr>
        <p:txBody>
          <a:bodyPr/>
          <a:lstStyle/>
          <a:p>
            <a:endParaRPr lang="it-IT"/>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04955" y="832009"/>
            <a:ext cx="6139696" cy="767477"/>
          </a:xfrm>
          <a:prstGeom prst="rect">
            <a:avLst/>
          </a:prstGeom>
          <a:noFill/>
          <a:ln/>
        </p:spPr>
        <p:txBody>
          <a:bodyPr wrap="none" rtlCol="0" anchor="t"/>
          <a:lstStyle/>
          <a:p>
            <a:pPr marL="0" indent="0">
              <a:lnSpc>
                <a:spcPts val="6043"/>
              </a:lnSpc>
              <a:buNone/>
            </a:pPr>
            <a:r>
              <a:rPr lang="en-US" sz="4834" dirty="0">
                <a:solidFill>
                  <a:srgbClr val="020202"/>
                </a:solidFill>
                <a:latin typeface="PT Serif" pitchFamily="34" charset="0"/>
                <a:ea typeface="PT Serif" pitchFamily="34" charset="-122"/>
                <a:cs typeface="PT Serif" pitchFamily="34" charset="-120"/>
              </a:rPr>
              <a:t>Project Objectives</a:t>
            </a:r>
            <a:endParaRPr lang="en-US" sz="4834" dirty="0"/>
          </a:p>
        </p:txBody>
      </p:sp>
      <p:sp>
        <p:nvSpPr>
          <p:cNvPr id="6" name="Shape 3"/>
          <p:cNvSpPr/>
          <p:nvPr/>
        </p:nvSpPr>
        <p:spPr>
          <a:xfrm>
            <a:off x="6304955" y="2213372"/>
            <a:ext cx="526256" cy="526256"/>
          </a:xfrm>
          <a:prstGeom prst="roundRect">
            <a:avLst>
              <a:gd name="adj" fmla="val 8000"/>
            </a:avLst>
          </a:prstGeom>
          <a:solidFill>
            <a:srgbClr val="F2EEEE"/>
          </a:solidFill>
          <a:ln/>
        </p:spPr>
        <p:txBody>
          <a:bodyPr/>
          <a:lstStyle/>
          <a:p>
            <a:endParaRPr lang="it-IT"/>
          </a:p>
        </p:txBody>
      </p:sp>
      <p:sp>
        <p:nvSpPr>
          <p:cNvPr id="7" name="Text 4"/>
          <p:cNvSpPr/>
          <p:nvPr/>
        </p:nvSpPr>
        <p:spPr>
          <a:xfrm>
            <a:off x="6469856" y="2292310"/>
            <a:ext cx="196334" cy="368379"/>
          </a:xfrm>
          <a:prstGeom prst="rect">
            <a:avLst/>
          </a:prstGeom>
          <a:noFill/>
          <a:ln/>
        </p:spPr>
        <p:txBody>
          <a:bodyPr wrap="none" rtlCol="0" anchor="t"/>
          <a:lstStyle/>
          <a:p>
            <a:pPr marL="0" indent="0" algn="ctr">
              <a:lnSpc>
                <a:spcPts val="2901"/>
              </a:lnSpc>
              <a:buNone/>
            </a:pPr>
            <a:r>
              <a:rPr lang="en-US" sz="2901" dirty="0">
                <a:solidFill>
                  <a:srgbClr val="383838"/>
                </a:solidFill>
                <a:latin typeface="PT Serif" pitchFamily="34" charset="0"/>
                <a:ea typeface="PT Serif" pitchFamily="34" charset="-122"/>
                <a:cs typeface="PT Serif" pitchFamily="34" charset="-120"/>
              </a:rPr>
              <a:t>1</a:t>
            </a:r>
            <a:endParaRPr lang="en-US" sz="2901" dirty="0"/>
          </a:p>
        </p:txBody>
      </p:sp>
      <p:sp>
        <p:nvSpPr>
          <p:cNvPr id="8" name="Text 5"/>
          <p:cNvSpPr/>
          <p:nvPr/>
        </p:nvSpPr>
        <p:spPr>
          <a:xfrm>
            <a:off x="7065050" y="2213372"/>
            <a:ext cx="3714750" cy="383619"/>
          </a:xfrm>
          <a:prstGeom prst="rect">
            <a:avLst/>
          </a:prstGeom>
          <a:noFill/>
          <a:ln/>
        </p:spPr>
        <p:txBody>
          <a:bodyPr wrap="none" rtlCol="0" anchor="t"/>
          <a:lstStyle/>
          <a:p>
            <a:pPr marL="0" indent="0">
              <a:lnSpc>
                <a:spcPts val="3022"/>
              </a:lnSpc>
              <a:buNone/>
            </a:pPr>
            <a:r>
              <a:rPr lang="en-US" sz="2417" dirty="0">
                <a:solidFill>
                  <a:srgbClr val="383838"/>
                </a:solidFill>
                <a:latin typeface="PT Serif" pitchFamily="34" charset="0"/>
                <a:ea typeface="PT Serif" pitchFamily="34" charset="-122"/>
                <a:cs typeface="PT Serif" pitchFamily="34" charset="-120"/>
              </a:rPr>
              <a:t>Predict Equipment Failures</a:t>
            </a:r>
            <a:endParaRPr lang="en-US" sz="2417" dirty="0"/>
          </a:p>
        </p:txBody>
      </p:sp>
      <p:sp>
        <p:nvSpPr>
          <p:cNvPr id="9" name="Text 6"/>
          <p:cNvSpPr/>
          <p:nvPr/>
        </p:nvSpPr>
        <p:spPr>
          <a:xfrm>
            <a:off x="7065050" y="2737247"/>
            <a:ext cx="6746796" cy="748189"/>
          </a:xfrm>
          <a:prstGeom prst="rect">
            <a:avLst/>
          </a:prstGeom>
          <a:noFill/>
          <a:ln/>
        </p:spPr>
        <p:txBody>
          <a:bodyPr wrap="square" rtlCol="0" anchor="t"/>
          <a:lstStyle/>
          <a:p>
            <a:pPr marL="0" indent="0">
              <a:lnSpc>
                <a:spcPts val="2947"/>
              </a:lnSpc>
              <a:buNone/>
            </a:pPr>
            <a:r>
              <a:rPr lang="en-US" sz="1842" dirty="0">
                <a:solidFill>
                  <a:srgbClr val="383838"/>
                </a:solidFill>
                <a:latin typeface="DM Sans" pitchFamily="34" charset="0"/>
                <a:ea typeface="DM Sans" pitchFamily="34" charset="-122"/>
                <a:cs typeface="DM Sans" pitchFamily="34" charset="-120"/>
              </a:rPr>
              <a:t>Utilize machine telemetry data to accurately forecast when equipment is likely to fail, allowing for preventative action.</a:t>
            </a:r>
            <a:endParaRPr lang="en-US" sz="1842" dirty="0"/>
          </a:p>
        </p:txBody>
      </p:sp>
      <p:sp>
        <p:nvSpPr>
          <p:cNvPr id="10" name="Shape 7"/>
          <p:cNvSpPr/>
          <p:nvPr/>
        </p:nvSpPr>
        <p:spPr>
          <a:xfrm>
            <a:off x="6304955" y="3982402"/>
            <a:ext cx="526256" cy="526256"/>
          </a:xfrm>
          <a:prstGeom prst="roundRect">
            <a:avLst>
              <a:gd name="adj" fmla="val 8000"/>
            </a:avLst>
          </a:prstGeom>
          <a:solidFill>
            <a:srgbClr val="F2EEEE"/>
          </a:solidFill>
          <a:ln/>
        </p:spPr>
        <p:txBody>
          <a:bodyPr/>
          <a:lstStyle/>
          <a:p>
            <a:endParaRPr lang="it-IT"/>
          </a:p>
        </p:txBody>
      </p:sp>
      <p:sp>
        <p:nvSpPr>
          <p:cNvPr id="11" name="Text 8"/>
          <p:cNvSpPr/>
          <p:nvPr/>
        </p:nvSpPr>
        <p:spPr>
          <a:xfrm>
            <a:off x="6469856" y="4061341"/>
            <a:ext cx="196334" cy="368379"/>
          </a:xfrm>
          <a:prstGeom prst="rect">
            <a:avLst/>
          </a:prstGeom>
          <a:noFill/>
          <a:ln/>
        </p:spPr>
        <p:txBody>
          <a:bodyPr wrap="none" rtlCol="0" anchor="t"/>
          <a:lstStyle/>
          <a:p>
            <a:pPr marL="0" indent="0" algn="ctr">
              <a:lnSpc>
                <a:spcPts val="2901"/>
              </a:lnSpc>
              <a:buNone/>
            </a:pPr>
            <a:r>
              <a:rPr lang="en-US" sz="2901" dirty="0">
                <a:solidFill>
                  <a:srgbClr val="383838"/>
                </a:solidFill>
                <a:latin typeface="PT Serif" pitchFamily="34" charset="0"/>
                <a:ea typeface="PT Serif" pitchFamily="34" charset="-122"/>
                <a:cs typeface="PT Serif" pitchFamily="34" charset="-120"/>
              </a:rPr>
              <a:t>2</a:t>
            </a:r>
            <a:endParaRPr lang="en-US" sz="2901" dirty="0"/>
          </a:p>
        </p:txBody>
      </p:sp>
      <p:sp>
        <p:nvSpPr>
          <p:cNvPr id="12" name="Text 9"/>
          <p:cNvSpPr/>
          <p:nvPr/>
        </p:nvSpPr>
        <p:spPr>
          <a:xfrm>
            <a:off x="7065050" y="3982402"/>
            <a:ext cx="4132064" cy="383619"/>
          </a:xfrm>
          <a:prstGeom prst="rect">
            <a:avLst/>
          </a:prstGeom>
          <a:noFill/>
          <a:ln/>
        </p:spPr>
        <p:txBody>
          <a:bodyPr wrap="none" rtlCol="0" anchor="t"/>
          <a:lstStyle/>
          <a:p>
            <a:pPr marL="0" indent="0">
              <a:lnSpc>
                <a:spcPts val="3022"/>
              </a:lnSpc>
              <a:buNone/>
            </a:pPr>
            <a:r>
              <a:rPr lang="en-US" sz="2417" dirty="0">
                <a:solidFill>
                  <a:srgbClr val="383838"/>
                </a:solidFill>
                <a:latin typeface="PT Serif" pitchFamily="34" charset="0"/>
                <a:ea typeface="PT Serif" pitchFamily="34" charset="-122"/>
                <a:cs typeface="PT Serif" pitchFamily="34" charset="-120"/>
              </a:rPr>
              <a:t>Enable Proactive Maintenance</a:t>
            </a:r>
            <a:endParaRPr lang="en-US" sz="2417" dirty="0"/>
          </a:p>
        </p:txBody>
      </p:sp>
      <p:sp>
        <p:nvSpPr>
          <p:cNvPr id="13" name="Text 10"/>
          <p:cNvSpPr/>
          <p:nvPr/>
        </p:nvSpPr>
        <p:spPr>
          <a:xfrm>
            <a:off x="7065050" y="4506278"/>
            <a:ext cx="6746796" cy="748189"/>
          </a:xfrm>
          <a:prstGeom prst="rect">
            <a:avLst/>
          </a:prstGeom>
          <a:noFill/>
          <a:ln/>
        </p:spPr>
        <p:txBody>
          <a:bodyPr wrap="square" rtlCol="0" anchor="t"/>
          <a:lstStyle/>
          <a:p>
            <a:pPr marL="0" indent="0">
              <a:lnSpc>
                <a:spcPts val="2947"/>
              </a:lnSpc>
              <a:buNone/>
            </a:pPr>
            <a:r>
              <a:rPr lang="en-US" sz="1842" dirty="0">
                <a:solidFill>
                  <a:srgbClr val="383838"/>
                </a:solidFill>
                <a:latin typeface="DM Sans" pitchFamily="34" charset="0"/>
                <a:ea typeface="DM Sans" pitchFamily="34" charset="-122"/>
                <a:cs typeface="DM Sans" pitchFamily="34" charset="-120"/>
              </a:rPr>
              <a:t>Schedule maintenance tasks ahead of potential failures to minimize unexpected downtime and disruptions.</a:t>
            </a:r>
            <a:endParaRPr lang="en-US" sz="1842" dirty="0"/>
          </a:p>
        </p:txBody>
      </p:sp>
      <p:sp>
        <p:nvSpPr>
          <p:cNvPr id="14" name="Shape 11"/>
          <p:cNvSpPr/>
          <p:nvPr/>
        </p:nvSpPr>
        <p:spPr>
          <a:xfrm>
            <a:off x="6304955" y="5751433"/>
            <a:ext cx="526256" cy="526256"/>
          </a:xfrm>
          <a:prstGeom prst="roundRect">
            <a:avLst>
              <a:gd name="adj" fmla="val 8000"/>
            </a:avLst>
          </a:prstGeom>
          <a:solidFill>
            <a:srgbClr val="F2EEEE"/>
          </a:solidFill>
          <a:ln/>
        </p:spPr>
        <p:txBody>
          <a:bodyPr/>
          <a:lstStyle/>
          <a:p>
            <a:endParaRPr lang="it-IT"/>
          </a:p>
        </p:txBody>
      </p:sp>
      <p:sp>
        <p:nvSpPr>
          <p:cNvPr id="15" name="Text 12"/>
          <p:cNvSpPr/>
          <p:nvPr/>
        </p:nvSpPr>
        <p:spPr>
          <a:xfrm>
            <a:off x="6469856" y="5830372"/>
            <a:ext cx="196334" cy="368379"/>
          </a:xfrm>
          <a:prstGeom prst="rect">
            <a:avLst/>
          </a:prstGeom>
          <a:noFill/>
          <a:ln/>
        </p:spPr>
        <p:txBody>
          <a:bodyPr wrap="none" rtlCol="0" anchor="t"/>
          <a:lstStyle/>
          <a:p>
            <a:pPr marL="0" indent="0" algn="ctr">
              <a:lnSpc>
                <a:spcPts val="2901"/>
              </a:lnSpc>
              <a:buNone/>
            </a:pPr>
            <a:r>
              <a:rPr lang="en-US" sz="2901" dirty="0">
                <a:solidFill>
                  <a:srgbClr val="383838"/>
                </a:solidFill>
                <a:latin typeface="PT Serif" pitchFamily="34" charset="0"/>
                <a:ea typeface="PT Serif" pitchFamily="34" charset="-122"/>
                <a:cs typeface="PT Serif" pitchFamily="34" charset="-120"/>
              </a:rPr>
              <a:t>3</a:t>
            </a:r>
            <a:endParaRPr lang="en-US" sz="2901" dirty="0"/>
          </a:p>
        </p:txBody>
      </p:sp>
      <p:sp>
        <p:nvSpPr>
          <p:cNvPr id="16" name="Text 13"/>
          <p:cNvSpPr/>
          <p:nvPr/>
        </p:nvSpPr>
        <p:spPr>
          <a:xfrm>
            <a:off x="7065050" y="5751433"/>
            <a:ext cx="3069788" cy="383619"/>
          </a:xfrm>
          <a:prstGeom prst="rect">
            <a:avLst/>
          </a:prstGeom>
          <a:noFill/>
          <a:ln/>
        </p:spPr>
        <p:txBody>
          <a:bodyPr wrap="none" rtlCol="0" anchor="t"/>
          <a:lstStyle/>
          <a:p>
            <a:pPr marL="0" indent="0">
              <a:lnSpc>
                <a:spcPts val="3022"/>
              </a:lnSpc>
              <a:buNone/>
            </a:pPr>
            <a:r>
              <a:rPr lang="en-US" sz="2417" dirty="0">
                <a:solidFill>
                  <a:srgbClr val="383838"/>
                </a:solidFill>
                <a:latin typeface="PT Serif" pitchFamily="34" charset="0"/>
                <a:ea typeface="PT Serif" pitchFamily="34" charset="-122"/>
                <a:cs typeface="PT Serif" pitchFamily="34" charset="-120"/>
              </a:rPr>
              <a:t>Reduce Costs</a:t>
            </a:r>
            <a:endParaRPr lang="en-US" sz="2417" dirty="0"/>
          </a:p>
        </p:txBody>
      </p:sp>
      <p:sp>
        <p:nvSpPr>
          <p:cNvPr id="17" name="Text 14"/>
          <p:cNvSpPr/>
          <p:nvPr/>
        </p:nvSpPr>
        <p:spPr>
          <a:xfrm>
            <a:off x="7065050" y="6275308"/>
            <a:ext cx="6746796" cy="1122283"/>
          </a:xfrm>
          <a:prstGeom prst="rect">
            <a:avLst/>
          </a:prstGeom>
          <a:noFill/>
          <a:ln/>
        </p:spPr>
        <p:txBody>
          <a:bodyPr wrap="square" rtlCol="0" anchor="t"/>
          <a:lstStyle/>
          <a:p>
            <a:pPr marL="0" indent="0">
              <a:lnSpc>
                <a:spcPts val="2947"/>
              </a:lnSpc>
              <a:buNone/>
            </a:pPr>
            <a:r>
              <a:rPr lang="en-US" sz="1842" dirty="0">
                <a:solidFill>
                  <a:srgbClr val="383838"/>
                </a:solidFill>
                <a:latin typeface="DM Sans" pitchFamily="34" charset="0"/>
                <a:ea typeface="DM Sans" pitchFamily="34" charset="-122"/>
                <a:cs typeface="DM Sans" pitchFamily="34" charset="-120"/>
              </a:rPr>
              <a:t>Lower overall maintenance costs by preventing unnecessary maintenance and reducing the incidence of unexpected equipment breakdowns.</a:t>
            </a:r>
            <a:endParaRPr lang="en-US" sz="1842"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txBody>
          <a:bodyPr/>
          <a:lstStyle/>
          <a:p>
            <a:endParaRPr lang="it-IT"/>
          </a:p>
        </p:txBody>
      </p:sp>
      <p:sp>
        <p:nvSpPr>
          <p:cNvPr id="3" name="Shape 1"/>
          <p:cNvSpPr/>
          <p:nvPr/>
        </p:nvSpPr>
        <p:spPr>
          <a:xfrm>
            <a:off x="6226964" y="-9251"/>
            <a:ext cx="14630400" cy="8229600"/>
          </a:xfrm>
          <a:prstGeom prst="rect">
            <a:avLst/>
          </a:prstGeom>
          <a:solidFill>
            <a:srgbClr val="FFFFFF"/>
          </a:solidFill>
          <a:ln/>
        </p:spPr>
        <p:txBody>
          <a:bodyPr/>
          <a:lstStyle/>
          <a:p>
            <a:endParaRPr lang="it-IT" dirty="0"/>
          </a:p>
        </p:txBody>
      </p:sp>
      <p:sp>
        <p:nvSpPr>
          <p:cNvPr id="4" name="Text 2"/>
          <p:cNvSpPr/>
          <p:nvPr/>
        </p:nvSpPr>
        <p:spPr>
          <a:xfrm>
            <a:off x="8172367" y="913377"/>
            <a:ext cx="5128507" cy="809982"/>
          </a:xfrm>
          <a:prstGeom prst="rect">
            <a:avLst/>
          </a:prstGeom>
          <a:noFill/>
          <a:ln/>
        </p:spPr>
        <p:txBody>
          <a:bodyPr wrap="none" rtlCol="0" anchor="t"/>
          <a:lstStyle/>
          <a:p>
            <a:pPr marL="0" indent="0">
              <a:lnSpc>
                <a:spcPts val="6379"/>
              </a:lnSpc>
              <a:buNone/>
            </a:pPr>
            <a:r>
              <a:rPr lang="en-US" sz="5103" dirty="0">
                <a:solidFill>
                  <a:srgbClr val="020202"/>
                </a:solidFill>
                <a:latin typeface="PT Serif" pitchFamily="34" charset="0"/>
                <a:ea typeface="PT Serif" pitchFamily="34" charset="-122"/>
                <a:cs typeface="PT Serif" pitchFamily="34" charset="-120"/>
              </a:rPr>
              <a:t>Data Description</a:t>
            </a:r>
            <a:endParaRPr lang="en-US" sz="5103" dirty="0"/>
          </a:p>
        </p:txBody>
      </p:sp>
      <p:sp>
        <p:nvSpPr>
          <p:cNvPr id="5" name="Text 3"/>
          <p:cNvSpPr/>
          <p:nvPr/>
        </p:nvSpPr>
        <p:spPr>
          <a:xfrm>
            <a:off x="7464129" y="2197751"/>
            <a:ext cx="3240405" cy="405051"/>
          </a:xfrm>
          <a:prstGeom prst="rect">
            <a:avLst/>
          </a:prstGeom>
          <a:noFill/>
          <a:ln/>
        </p:spPr>
        <p:txBody>
          <a:bodyPr wrap="none" rtlCol="0" anchor="t"/>
          <a:lstStyle/>
          <a:p>
            <a:pPr marL="0" indent="0">
              <a:lnSpc>
                <a:spcPts val="3189"/>
              </a:lnSpc>
              <a:buNone/>
            </a:pPr>
            <a:r>
              <a:rPr lang="en-US" sz="2552" dirty="0">
                <a:solidFill>
                  <a:srgbClr val="020202"/>
                </a:solidFill>
                <a:latin typeface="PT Serif" pitchFamily="34" charset="0"/>
                <a:ea typeface="PT Serif" pitchFamily="34" charset="-122"/>
                <a:cs typeface="PT Serif" pitchFamily="34" charset="-120"/>
              </a:rPr>
              <a:t>Telemetry Data</a:t>
            </a:r>
            <a:endParaRPr lang="en-US" sz="2552" dirty="0"/>
          </a:p>
        </p:txBody>
      </p:sp>
      <p:sp>
        <p:nvSpPr>
          <p:cNvPr id="6" name="Text 4"/>
          <p:cNvSpPr/>
          <p:nvPr/>
        </p:nvSpPr>
        <p:spPr>
          <a:xfrm>
            <a:off x="7464129" y="2642551"/>
            <a:ext cx="5755124"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383838"/>
                </a:solidFill>
                <a:latin typeface="DM Sans" pitchFamily="34" charset="0"/>
                <a:ea typeface="DM Sans" pitchFamily="34" charset="-122"/>
                <a:cs typeface="DM Sans" pitchFamily="34" charset="-120"/>
              </a:rPr>
              <a:t>Voltage measurements</a:t>
            </a:r>
            <a:endParaRPr lang="en-US" sz="1944" dirty="0"/>
          </a:p>
        </p:txBody>
      </p:sp>
      <p:sp>
        <p:nvSpPr>
          <p:cNvPr id="7" name="Text 5"/>
          <p:cNvSpPr/>
          <p:nvPr/>
        </p:nvSpPr>
        <p:spPr>
          <a:xfrm>
            <a:off x="7464129" y="3065353"/>
            <a:ext cx="5755124"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383838"/>
                </a:solidFill>
                <a:latin typeface="DM Sans" pitchFamily="34" charset="0"/>
                <a:ea typeface="DM Sans" pitchFamily="34" charset="-122"/>
                <a:cs typeface="DM Sans" pitchFamily="34" charset="-120"/>
              </a:rPr>
              <a:t>Rotation speed data</a:t>
            </a:r>
            <a:endParaRPr lang="en-US" sz="1944" dirty="0"/>
          </a:p>
        </p:txBody>
      </p:sp>
      <p:sp>
        <p:nvSpPr>
          <p:cNvPr id="8" name="Text 6"/>
          <p:cNvSpPr/>
          <p:nvPr/>
        </p:nvSpPr>
        <p:spPr>
          <a:xfrm>
            <a:off x="7464129" y="3510759"/>
            <a:ext cx="5755124"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383838"/>
                </a:solidFill>
                <a:latin typeface="DM Sans" pitchFamily="34" charset="0"/>
                <a:ea typeface="DM Sans" pitchFamily="34" charset="-122"/>
                <a:cs typeface="DM Sans" pitchFamily="34" charset="-120"/>
              </a:rPr>
              <a:t>Pressure readings</a:t>
            </a:r>
            <a:endParaRPr lang="en-US" sz="1944" dirty="0"/>
          </a:p>
        </p:txBody>
      </p:sp>
      <p:sp>
        <p:nvSpPr>
          <p:cNvPr id="9" name="Text 7"/>
          <p:cNvSpPr/>
          <p:nvPr/>
        </p:nvSpPr>
        <p:spPr>
          <a:xfrm>
            <a:off x="7464129" y="3909250"/>
            <a:ext cx="5755124"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383838"/>
                </a:solidFill>
                <a:latin typeface="DM Sans" pitchFamily="34" charset="0"/>
                <a:ea typeface="DM Sans" pitchFamily="34" charset="-122"/>
                <a:cs typeface="DM Sans" pitchFamily="34" charset="-120"/>
              </a:rPr>
              <a:t>Vibration measurements</a:t>
            </a:r>
            <a:endParaRPr lang="en-US" sz="1944" dirty="0"/>
          </a:p>
        </p:txBody>
      </p:sp>
      <p:sp>
        <p:nvSpPr>
          <p:cNvPr id="10" name="Text 8"/>
          <p:cNvSpPr/>
          <p:nvPr/>
        </p:nvSpPr>
        <p:spPr>
          <a:xfrm>
            <a:off x="11389995" y="2213061"/>
            <a:ext cx="3240405" cy="405051"/>
          </a:xfrm>
          <a:prstGeom prst="rect">
            <a:avLst/>
          </a:prstGeom>
          <a:noFill/>
          <a:ln/>
        </p:spPr>
        <p:txBody>
          <a:bodyPr wrap="none" rtlCol="0" anchor="t"/>
          <a:lstStyle/>
          <a:p>
            <a:pPr marL="0" indent="0">
              <a:lnSpc>
                <a:spcPts val="3189"/>
              </a:lnSpc>
              <a:buNone/>
            </a:pPr>
            <a:r>
              <a:rPr lang="en-US" sz="2552" dirty="0">
                <a:solidFill>
                  <a:srgbClr val="020202"/>
                </a:solidFill>
                <a:latin typeface="PT Serif" pitchFamily="34" charset="0"/>
                <a:ea typeface="PT Serif" pitchFamily="34" charset="-122"/>
                <a:cs typeface="PT Serif" pitchFamily="34" charset="-120"/>
              </a:rPr>
              <a:t>Additional Data</a:t>
            </a:r>
            <a:endParaRPr lang="en-US" sz="2552" dirty="0"/>
          </a:p>
        </p:txBody>
      </p:sp>
      <p:sp>
        <p:nvSpPr>
          <p:cNvPr id="11" name="Text 9"/>
          <p:cNvSpPr/>
          <p:nvPr/>
        </p:nvSpPr>
        <p:spPr>
          <a:xfrm>
            <a:off x="11389995" y="2626907"/>
            <a:ext cx="5755124"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383838"/>
                </a:solidFill>
                <a:latin typeface="DM Sans" pitchFamily="34" charset="0"/>
                <a:ea typeface="DM Sans" pitchFamily="34" charset="-122"/>
                <a:cs typeface="DM Sans" pitchFamily="34" charset="-120"/>
              </a:rPr>
              <a:t>Error logs</a:t>
            </a:r>
            <a:endParaRPr lang="en-US" sz="1944" dirty="0"/>
          </a:p>
        </p:txBody>
      </p:sp>
      <p:sp>
        <p:nvSpPr>
          <p:cNvPr id="12" name="Text 10"/>
          <p:cNvSpPr/>
          <p:nvPr/>
        </p:nvSpPr>
        <p:spPr>
          <a:xfrm>
            <a:off x="11389995" y="3056225"/>
            <a:ext cx="5755124"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383838"/>
                </a:solidFill>
                <a:latin typeface="DM Sans" pitchFamily="34" charset="0"/>
                <a:ea typeface="DM Sans" pitchFamily="34" charset="-122"/>
                <a:cs typeface="DM Sans" pitchFamily="34" charset="-120"/>
              </a:rPr>
              <a:t>Failure records</a:t>
            </a:r>
            <a:endParaRPr lang="en-US" sz="1944" dirty="0"/>
          </a:p>
        </p:txBody>
      </p:sp>
      <p:sp>
        <p:nvSpPr>
          <p:cNvPr id="13" name="Text 11"/>
          <p:cNvSpPr/>
          <p:nvPr/>
        </p:nvSpPr>
        <p:spPr>
          <a:xfrm>
            <a:off x="11389995" y="3433759"/>
            <a:ext cx="5755124"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383838"/>
                </a:solidFill>
                <a:latin typeface="DM Sans" pitchFamily="34" charset="0"/>
                <a:ea typeface="DM Sans" pitchFamily="34" charset="-122"/>
                <a:cs typeface="DM Sans" pitchFamily="34" charset="-120"/>
              </a:rPr>
              <a:t>Maintenance history</a:t>
            </a:r>
            <a:endParaRPr lang="en-US" sz="1944" dirty="0"/>
          </a:p>
        </p:txBody>
      </p:sp>
      <p:pic>
        <p:nvPicPr>
          <p:cNvPr id="16" name="Immagine 15" descr="Immagine che contiene vestiti, arredo, sedia, uomo">
            <a:extLst>
              <a:ext uri="{FF2B5EF4-FFF2-40B4-BE49-F238E27FC236}">
                <a16:creationId xmlns:a16="http://schemas.microsoft.com/office/drawing/2014/main" id="{6EB47656-6B6B-F6E6-F6EE-5E13BDBCBC68}"/>
              </a:ext>
            </a:extLst>
          </p:cNvPr>
          <p:cNvPicPr>
            <a:picLocks noChangeAspect="1"/>
          </p:cNvPicPr>
          <p:nvPr/>
        </p:nvPicPr>
        <p:blipFill>
          <a:blip r:embed="rId3"/>
          <a:stretch>
            <a:fillRect/>
          </a:stretch>
        </p:blipFill>
        <p:spPr>
          <a:xfrm>
            <a:off x="0" y="9251"/>
            <a:ext cx="6226964" cy="8229600"/>
          </a:xfrm>
          <a:prstGeom prst="rect">
            <a:avLst/>
          </a:prstGeom>
        </p:spPr>
      </p:pic>
      <p:pic>
        <p:nvPicPr>
          <p:cNvPr id="20" name="Immagine 19">
            <a:extLst>
              <a:ext uri="{FF2B5EF4-FFF2-40B4-BE49-F238E27FC236}">
                <a16:creationId xmlns:a16="http://schemas.microsoft.com/office/drawing/2014/main" id="{16F58F50-DFA9-7118-7093-7FD511C6E2B3}"/>
              </a:ext>
            </a:extLst>
          </p:cNvPr>
          <p:cNvPicPr>
            <a:picLocks noChangeAspect="1"/>
          </p:cNvPicPr>
          <p:nvPr/>
        </p:nvPicPr>
        <p:blipFill>
          <a:blip r:embed="rId4"/>
          <a:stretch>
            <a:fillRect/>
          </a:stretch>
        </p:blipFill>
        <p:spPr>
          <a:xfrm>
            <a:off x="6508316" y="4452877"/>
            <a:ext cx="7975779" cy="361822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txBody>
          <a:bodyPr/>
          <a:lstStyle/>
          <a:p>
            <a:endParaRPr lang="it-IT"/>
          </a:p>
        </p:txBody>
      </p:sp>
      <p:sp>
        <p:nvSpPr>
          <p:cNvPr id="3" name="Shape 1"/>
          <p:cNvSpPr/>
          <p:nvPr/>
        </p:nvSpPr>
        <p:spPr>
          <a:xfrm>
            <a:off x="0" y="0"/>
            <a:ext cx="14630400" cy="8229600"/>
          </a:xfrm>
          <a:prstGeom prst="rect">
            <a:avLst/>
          </a:prstGeom>
          <a:solidFill>
            <a:srgbClr val="FFFFFF"/>
          </a:solidFill>
          <a:ln/>
        </p:spPr>
        <p:txBody>
          <a:bodyPr/>
          <a:lstStyle/>
          <a:p>
            <a:endParaRPr lang="it-IT"/>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216015" y="740093"/>
            <a:ext cx="7684770" cy="1368028"/>
          </a:xfrm>
          <a:prstGeom prst="rect">
            <a:avLst/>
          </a:prstGeom>
          <a:noFill/>
          <a:ln/>
        </p:spPr>
        <p:txBody>
          <a:bodyPr wrap="square" rtlCol="0" anchor="t"/>
          <a:lstStyle/>
          <a:p>
            <a:pPr marL="0" indent="0">
              <a:lnSpc>
                <a:spcPts val="5386"/>
              </a:lnSpc>
              <a:buNone/>
            </a:pPr>
            <a:r>
              <a:rPr lang="en-US" sz="4309" dirty="0">
                <a:solidFill>
                  <a:srgbClr val="020202"/>
                </a:solidFill>
                <a:latin typeface="PT Serif" pitchFamily="34" charset="0"/>
                <a:ea typeface="PT Serif" pitchFamily="34" charset="-122"/>
                <a:cs typeface="PT Serif" pitchFamily="34" charset="-120"/>
              </a:rPr>
              <a:t>Data Preparation and Feature Engineering (EDA) 1/3</a:t>
            </a:r>
            <a:endParaRPr lang="en-US" sz="4309" dirty="0"/>
          </a:p>
        </p:txBody>
      </p:sp>
      <p:sp>
        <p:nvSpPr>
          <p:cNvPr id="6" name="Shape 3"/>
          <p:cNvSpPr/>
          <p:nvPr/>
        </p:nvSpPr>
        <p:spPr>
          <a:xfrm>
            <a:off x="6294180" y="2655213"/>
            <a:ext cx="468987" cy="468987"/>
          </a:xfrm>
          <a:prstGeom prst="roundRect">
            <a:avLst>
              <a:gd name="adj" fmla="val 8001"/>
            </a:avLst>
          </a:prstGeom>
          <a:solidFill>
            <a:srgbClr val="F2EEEE"/>
          </a:solidFill>
          <a:ln/>
        </p:spPr>
        <p:txBody>
          <a:bodyPr/>
          <a:lstStyle/>
          <a:p>
            <a:endParaRPr lang="it-IT"/>
          </a:p>
        </p:txBody>
      </p:sp>
      <p:sp>
        <p:nvSpPr>
          <p:cNvPr id="7" name="Text 4"/>
          <p:cNvSpPr/>
          <p:nvPr/>
        </p:nvSpPr>
        <p:spPr>
          <a:xfrm>
            <a:off x="6441103" y="2725460"/>
            <a:ext cx="175022" cy="328374"/>
          </a:xfrm>
          <a:prstGeom prst="rect">
            <a:avLst/>
          </a:prstGeom>
          <a:noFill/>
          <a:ln/>
        </p:spPr>
        <p:txBody>
          <a:bodyPr wrap="none" rtlCol="0" anchor="t"/>
          <a:lstStyle/>
          <a:p>
            <a:pPr marL="0" indent="0" algn="ctr">
              <a:lnSpc>
                <a:spcPts val="2585"/>
              </a:lnSpc>
              <a:buNone/>
            </a:pPr>
            <a:r>
              <a:rPr lang="en-US" sz="2585" dirty="0">
                <a:solidFill>
                  <a:srgbClr val="383838"/>
                </a:solidFill>
                <a:latin typeface="PT Serif" pitchFamily="34" charset="0"/>
                <a:ea typeface="PT Serif" pitchFamily="34" charset="-122"/>
                <a:cs typeface="PT Serif" pitchFamily="34" charset="-120"/>
              </a:rPr>
              <a:t>1</a:t>
            </a:r>
            <a:endParaRPr lang="en-US" sz="2585" dirty="0"/>
          </a:p>
        </p:txBody>
      </p:sp>
      <p:sp>
        <p:nvSpPr>
          <p:cNvPr id="8" name="Text 5"/>
          <p:cNvSpPr/>
          <p:nvPr/>
        </p:nvSpPr>
        <p:spPr>
          <a:xfrm>
            <a:off x="7675245" y="2629138"/>
            <a:ext cx="2736175" cy="341948"/>
          </a:xfrm>
          <a:prstGeom prst="rect">
            <a:avLst/>
          </a:prstGeom>
          <a:noFill/>
          <a:ln/>
        </p:spPr>
        <p:txBody>
          <a:bodyPr wrap="none" rtlCol="0" anchor="t"/>
          <a:lstStyle/>
          <a:p>
            <a:pPr marL="0" indent="0" algn="l">
              <a:lnSpc>
                <a:spcPts val="2693"/>
              </a:lnSpc>
              <a:buNone/>
            </a:pPr>
            <a:r>
              <a:rPr lang="en-US" sz="2155" dirty="0">
                <a:solidFill>
                  <a:srgbClr val="383838"/>
                </a:solidFill>
                <a:latin typeface="PT Serif" pitchFamily="34" charset="0"/>
                <a:ea typeface="PT Serif" pitchFamily="34" charset="-122"/>
                <a:cs typeface="PT Serif" pitchFamily="34" charset="-120"/>
              </a:rPr>
              <a:t>Data Collection</a:t>
            </a:r>
            <a:endParaRPr lang="en-US" sz="2155" dirty="0"/>
          </a:p>
        </p:txBody>
      </p:sp>
      <p:sp>
        <p:nvSpPr>
          <p:cNvPr id="9" name="Text 6"/>
          <p:cNvSpPr/>
          <p:nvPr/>
        </p:nvSpPr>
        <p:spPr>
          <a:xfrm>
            <a:off x="7675245" y="3096101"/>
            <a:ext cx="6225540" cy="666988"/>
          </a:xfrm>
          <a:prstGeom prst="rect">
            <a:avLst/>
          </a:prstGeom>
          <a:noFill/>
          <a:ln/>
        </p:spPr>
        <p:txBody>
          <a:bodyPr wrap="square" rtlCol="0" anchor="t"/>
          <a:lstStyle/>
          <a:p>
            <a:pPr marL="0" indent="0" algn="l">
              <a:lnSpc>
                <a:spcPts val="2626"/>
              </a:lnSpc>
              <a:buNone/>
            </a:pPr>
            <a:r>
              <a:rPr lang="en-US" sz="1642" dirty="0">
                <a:solidFill>
                  <a:srgbClr val="383838"/>
                </a:solidFill>
                <a:latin typeface="DM Sans" pitchFamily="34" charset="0"/>
                <a:ea typeface="DM Sans" pitchFamily="34" charset="-122"/>
                <a:cs typeface="DM Sans" pitchFamily="34" charset="-120"/>
              </a:rPr>
              <a:t>Gather telemetry data, error logs, maintenance logs, and failure logs from various sources.</a:t>
            </a:r>
            <a:endParaRPr lang="en-US" sz="1642" dirty="0"/>
          </a:p>
        </p:txBody>
      </p:sp>
      <p:sp>
        <p:nvSpPr>
          <p:cNvPr id="10" name="Shape 7"/>
          <p:cNvSpPr/>
          <p:nvPr/>
        </p:nvSpPr>
        <p:spPr>
          <a:xfrm>
            <a:off x="6294180" y="4414242"/>
            <a:ext cx="468987" cy="468987"/>
          </a:xfrm>
          <a:prstGeom prst="roundRect">
            <a:avLst>
              <a:gd name="adj" fmla="val 8001"/>
            </a:avLst>
          </a:prstGeom>
          <a:solidFill>
            <a:srgbClr val="F2EEEE"/>
          </a:solidFill>
          <a:ln/>
        </p:spPr>
        <p:txBody>
          <a:bodyPr/>
          <a:lstStyle/>
          <a:p>
            <a:endParaRPr lang="it-IT"/>
          </a:p>
        </p:txBody>
      </p:sp>
      <p:sp>
        <p:nvSpPr>
          <p:cNvPr id="11" name="Text 8"/>
          <p:cNvSpPr/>
          <p:nvPr/>
        </p:nvSpPr>
        <p:spPr>
          <a:xfrm>
            <a:off x="6441103" y="4484489"/>
            <a:ext cx="175022" cy="328374"/>
          </a:xfrm>
          <a:prstGeom prst="rect">
            <a:avLst/>
          </a:prstGeom>
          <a:noFill/>
          <a:ln/>
        </p:spPr>
        <p:txBody>
          <a:bodyPr wrap="none" rtlCol="0" anchor="t"/>
          <a:lstStyle/>
          <a:p>
            <a:pPr marL="0" indent="0" algn="ctr">
              <a:lnSpc>
                <a:spcPts val="2585"/>
              </a:lnSpc>
              <a:buNone/>
            </a:pPr>
            <a:r>
              <a:rPr lang="en-US" sz="2585" dirty="0">
                <a:solidFill>
                  <a:srgbClr val="383838"/>
                </a:solidFill>
                <a:latin typeface="PT Serif" pitchFamily="34" charset="0"/>
                <a:ea typeface="PT Serif" pitchFamily="34" charset="-122"/>
                <a:cs typeface="PT Serif" pitchFamily="34" charset="-120"/>
              </a:rPr>
              <a:t>2</a:t>
            </a:r>
            <a:endParaRPr lang="en-US" sz="2585" dirty="0"/>
          </a:p>
        </p:txBody>
      </p:sp>
      <p:sp>
        <p:nvSpPr>
          <p:cNvPr id="12" name="Text 9"/>
          <p:cNvSpPr/>
          <p:nvPr/>
        </p:nvSpPr>
        <p:spPr>
          <a:xfrm>
            <a:off x="7675245" y="4388168"/>
            <a:ext cx="2736175" cy="341948"/>
          </a:xfrm>
          <a:prstGeom prst="rect">
            <a:avLst/>
          </a:prstGeom>
          <a:noFill/>
          <a:ln/>
        </p:spPr>
        <p:txBody>
          <a:bodyPr wrap="none" rtlCol="0" anchor="t"/>
          <a:lstStyle/>
          <a:p>
            <a:pPr marL="0" indent="0" algn="l">
              <a:lnSpc>
                <a:spcPts val="2693"/>
              </a:lnSpc>
              <a:buNone/>
            </a:pPr>
            <a:r>
              <a:rPr lang="en-US" sz="2155" dirty="0">
                <a:solidFill>
                  <a:srgbClr val="383838"/>
                </a:solidFill>
                <a:latin typeface="PT Serif" pitchFamily="34" charset="0"/>
                <a:ea typeface="PT Serif" pitchFamily="34" charset="-122"/>
                <a:cs typeface="PT Serif" pitchFamily="34" charset="-120"/>
              </a:rPr>
              <a:t>Data Cleaning</a:t>
            </a:r>
            <a:endParaRPr lang="en-US" sz="2155" dirty="0"/>
          </a:p>
        </p:txBody>
      </p:sp>
      <p:sp>
        <p:nvSpPr>
          <p:cNvPr id="13" name="Text 10"/>
          <p:cNvSpPr/>
          <p:nvPr/>
        </p:nvSpPr>
        <p:spPr>
          <a:xfrm>
            <a:off x="7675245" y="4855131"/>
            <a:ext cx="6225540" cy="666988"/>
          </a:xfrm>
          <a:prstGeom prst="rect">
            <a:avLst/>
          </a:prstGeom>
          <a:noFill/>
          <a:ln/>
        </p:spPr>
        <p:txBody>
          <a:bodyPr wrap="square" rtlCol="0" anchor="t"/>
          <a:lstStyle/>
          <a:p>
            <a:pPr marL="0" indent="0" algn="l">
              <a:lnSpc>
                <a:spcPts val="2626"/>
              </a:lnSpc>
              <a:buNone/>
            </a:pPr>
            <a:r>
              <a:rPr lang="en-US" sz="1642" dirty="0">
                <a:solidFill>
                  <a:srgbClr val="383838"/>
                </a:solidFill>
                <a:latin typeface="DM Sans" pitchFamily="34" charset="0"/>
                <a:ea typeface="DM Sans" pitchFamily="34" charset="-122"/>
                <a:cs typeface="DM Sans" pitchFamily="34" charset="-120"/>
              </a:rPr>
              <a:t>Address missing values, remove outliers, and synchronize timestamps across different types of data.</a:t>
            </a:r>
            <a:endParaRPr lang="en-US" sz="1642" dirty="0"/>
          </a:p>
        </p:txBody>
      </p:sp>
      <p:sp>
        <p:nvSpPr>
          <p:cNvPr id="14" name="Shape 11"/>
          <p:cNvSpPr/>
          <p:nvPr/>
        </p:nvSpPr>
        <p:spPr>
          <a:xfrm>
            <a:off x="6294180" y="6173272"/>
            <a:ext cx="468987" cy="468987"/>
          </a:xfrm>
          <a:prstGeom prst="roundRect">
            <a:avLst>
              <a:gd name="adj" fmla="val 8001"/>
            </a:avLst>
          </a:prstGeom>
          <a:solidFill>
            <a:srgbClr val="F2EEEE"/>
          </a:solidFill>
          <a:ln/>
        </p:spPr>
        <p:txBody>
          <a:bodyPr/>
          <a:lstStyle/>
          <a:p>
            <a:endParaRPr lang="it-IT"/>
          </a:p>
        </p:txBody>
      </p:sp>
      <p:sp>
        <p:nvSpPr>
          <p:cNvPr id="15" name="Text 12"/>
          <p:cNvSpPr/>
          <p:nvPr/>
        </p:nvSpPr>
        <p:spPr>
          <a:xfrm>
            <a:off x="6441103" y="6243518"/>
            <a:ext cx="175022" cy="328374"/>
          </a:xfrm>
          <a:prstGeom prst="rect">
            <a:avLst/>
          </a:prstGeom>
          <a:noFill/>
          <a:ln/>
        </p:spPr>
        <p:txBody>
          <a:bodyPr wrap="none" rtlCol="0" anchor="t"/>
          <a:lstStyle/>
          <a:p>
            <a:pPr marL="0" indent="0" algn="ctr">
              <a:lnSpc>
                <a:spcPts val="2585"/>
              </a:lnSpc>
              <a:buNone/>
            </a:pPr>
            <a:r>
              <a:rPr lang="en-US" sz="2585" dirty="0">
                <a:solidFill>
                  <a:srgbClr val="383838"/>
                </a:solidFill>
                <a:latin typeface="PT Serif" pitchFamily="34" charset="0"/>
                <a:ea typeface="PT Serif" pitchFamily="34" charset="-122"/>
                <a:cs typeface="PT Serif" pitchFamily="34" charset="-120"/>
              </a:rPr>
              <a:t>3</a:t>
            </a:r>
            <a:endParaRPr lang="en-US" sz="2585" dirty="0"/>
          </a:p>
        </p:txBody>
      </p:sp>
      <p:sp>
        <p:nvSpPr>
          <p:cNvPr id="16" name="Text 13"/>
          <p:cNvSpPr/>
          <p:nvPr/>
        </p:nvSpPr>
        <p:spPr>
          <a:xfrm>
            <a:off x="7675245" y="6147197"/>
            <a:ext cx="2736175" cy="341948"/>
          </a:xfrm>
          <a:prstGeom prst="rect">
            <a:avLst/>
          </a:prstGeom>
          <a:noFill/>
          <a:ln/>
        </p:spPr>
        <p:txBody>
          <a:bodyPr wrap="none" rtlCol="0" anchor="t"/>
          <a:lstStyle/>
          <a:p>
            <a:pPr marL="0" indent="0" algn="l">
              <a:lnSpc>
                <a:spcPts val="2693"/>
              </a:lnSpc>
              <a:buNone/>
            </a:pPr>
            <a:r>
              <a:rPr lang="en-US" sz="2155" dirty="0">
                <a:solidFill>
                  <a:srgbClr val="383838"/>
                </a:solidFill>
                <a:latin typeface="PT Serif" pitchFamily="34" charset="0"/>
                <a:ea typeface="PT Serif" pitchFamily="34" charset="-122"/>
                <a:cs typeface="PT Serif" pitchFamily="34" charset="-120"/>
              </a:rPr>
              <a:t>Feature Engineering</a:t>
            </a:r>
            <a:endParaRPr lang="en-US" sz="2155" dirty="0"/>
          </a:p>
        </p:txBody>
      </p:sp>
      <p:sp>
        <p:nvSpPr>
          <p:cNvPr id="17" name="Text 14"/>
          <p:cNvSpPr/>
          <p:nvPr/>
        </p:nvSpPr>
        <p:spPr>
          <a:xfrm>
            <a:off x="7675245" y="6614160"/>
            <a:ext cx="6225540" cy="666988"/>
          </a:xfrm>
          <a:prstGeom prst="rect">
            <a:avLst/>
          </a:prstGeom>
          <a:noFill/>
          <a:ln/>
        </p:spPr>
        <p:txBody>
          <a:bodyPr wrap="square" rtlCol="0" anchor="t"/>
          <a:lstStyle/>
          <a:p>
            <a:pPr marL="0" indent="0" algn="l">
              <a:lnSpc>
                <a:spcPts val="2626"/>
              </a:lnSpc>
              <a:buNone/>
            </a:pPr>
            <a:r>
              <a:rPr lang="en-US" sz="1642" dirty="0">
                <a:solidFill>
                  <a:srgbClr val="383838"/>
                </a:solidFill>
                <a:latin typeface="DM Sans" pitchFamily="34" charset="0"/>
                <a:ea typeface="DM Sans" pitchFamily="34" charset="-122"/>
                <a:cs typeface="DM Sans" pitchFamily="34" charset="-120"/>
              </a:rPr>
              <a:t>Compute rolling statistics, create lagged features, and perform categorical encoding on error codes.</a:t>
            </a:r>
            <a:endParaRPr lang="en-US" sz="1642"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 0" descr="preencoded.png">
            <a:extLst>
              <a:ext uri="{FF2B5EF4-FFF2-40B4-BE49-F238E27FC236}">
                <a16:creationId xmlns:a16="http://schemas.microsoft.com/office/drawing/2014/main" id="{B05AF81A-1508-8728-B8E7-B9D40A4D47FA}"/>
              </a:ext>
            </a:extLst>
          </p:cNvPr>
          <p:cNvPicPr>
            <a:picLocks noChangeAspect="1"/>
          </p:cNvPicPr>
          <p:nvPr/>
        </p:nvPicPr>
        <p:blipFill>
          <a:blip r:embed="rId3"/>
          <a:stretch>
            <a:fillRect/>
          </a:stretch>
        </p:blipFill>
        <p:spPr>
          <a:xfrm>
            <a:off x="0" y="0"/>
            <a:ext cx="4957011" cy="8229600"/>
          </a:xfrm>
          <a:prstGeom prst="rect">
            <a:avLst/>
          </a:prstGeom>
        </p:spPr>
      </p:pic>
      <p:sp>
        <p:nvSpPr>
          <p:cNvPr id="21" name="CasellaDiTesto 20">
            <a:extLst>
              <a:ext uri="{FF2B5EF4-FFF2-40B4-BE49-F238E27FC236}">
                <a16:creationId xmlns:a16="http://schemas.microsoft.com/office/drawing/2014/main" id="{BD742706-F350-5C44-0966-0909709A424C}"/>
              </a:ext>
            </a:extLst>
          </p:cNvPr>
          <p:cNvSpPr txBox="1"/>
          <p:nvPr/>
        </p:nvSpPr>
        <p:spPr>
          <a:xfrm>
            <a:off x="5137484" y="1488214"/>
            <a:ext cx="9322228" cy="2862322"/>
          </a:xfrm>
          <a:prstGeom prst="rect">
            <a:avLst/>
          </a:prstGeom>
          <a:noFill/>
        </p:spPr>
        <p:txBody>
          <a:bodyPr wrap="square" rtlCol="0">
            <a:spAutoFit/>
          </a:bodyPr>
          <a:lstStyle/>
          <a:p>
            <a:pPr marL="285750" indent="-285750" algn="l">
              <a:buFont typeface="Arial" panose="020B0604020202020204" pitchFamily="34" charset="0"/>
              <a:buChar char="•"/>
            </a:pPr>
            <a:r>
              <a:rPr lang="en-US" b="1" i="0" dirty="0">
                <a:effectLst/>
                <a:highlight>
                  <a:srgbClr val="FFFFFF"/>
                </a:highlight>
                <a:latin typeface="system-ui"/>
              </a:rPr>
              <a:t>Outlier Analysis:</a:t>
            </a:r>
            <a:r>
              <a:rPr lang="en-US" b="0" i="0" dirty="0">
                <a:effectLst/>
                <a:highlight>
                  <a:srgbClr val="FFFFFF"/>
                </a:highlight>
                <a:latin typeface="system-ui"/>
              </a:rPr>
              <a:t> From the continuous variables (volt, rotate, pressure, vibration), we've identified a total of 42,030 outliers, which represents approximately 4.79% of the data.</a:t>
            </a:r>
          </a:p>
          <a:p>
            <a:pPr marL="285750" indent="-285750" algn="l">
              <a:buFont typeface="Arial" panose="020B0604020202020204" pitchFamily="34" charset="0"/>
              <a:buChar char="•"/>
            </a:pPr>
            <a:r>
              <a:rPr lang="en-US" b="1" i="0" dirty="0">
                <a:effectLst/>
                <a:highlight>
                  <a:srgbClr val="FFFFFF"/>
                </a:highlight>
                <a:latin typeface="system-ui"/>
              </a:rPr>
              <a:t>Actions for Outliers:</a:t>
            </a:r>
            <a:r>
              <a:rPr lang="en-US" b="0" i="0" dirty="0">
                <a:effectLst/>
                <a:highlight>
                  <a:srgbClr val="FFFFFF"/>
                </a:highlight>
                <a:latin typeface="system-ui"/>
              </a:rPr>
              <a:t> Given that outliers constitute a small but significant portion of our dataset and can potentially skew the analysis.</a:t>
            </a:r>
          </a:p>
          <a:p>
            <a:pPr marL="285750" indent="-285750" algn="l">
              <a:buFont typeface="Arial" panose="020B0604020202020204" pitchFamily="34" charset="0"/>
              <a:buChar char="•"/>
            </a:pPr>
            <a:r>
              <a:rPr lang="en-US" b="1" i="0" dirty="0">
                <a:effectLst/>
                <a:highlight>
                  <a:srgbClr val="FFFFFF"/>
                </a:highlight>
                <a:latin typeface="system-ui"/>
              </a:rPr>
              <a:t>Remove Outliers:</a:t>
            </a:r>
            <a:r>
              <a:rPr lang="en-US" b="0" i="0" dirty="0">
                <a:effectLst/>
                <a:highlight>
                  <a:srgbClr val="FFFFFF"/>
                </a:highlight>
                <a:latin typeface="system-ui"/>
              </a:rPr>
              <a:t> This is the simplest approach, but we risk losing valuable data, especially if outliers are indicative of actual machine faults or failures..</a:t>
            </a:r>
          </a:p>
          <a:p>
            <a:pPr marL="285750" indent="-285750" algn="l">
              <a:buFont typeface="Arial" panose="020B0604020202020204" pitchFamily="34" charset="0"/>
              <a:buChar char="•"/>
            </a:pPr>
            <a:r>
              <a:rPr lang="en-US" b="1" i="0" dirty="0">
                <a:effectLst/>
                <a:highlight>
                  <a:srgbClr val="FFFFFF"/>
                </a:highlight>
                <a:latin typeface="system-ui"/>
              </a:rPr>
              <a:t>Cap/Floor Values:</a:t>
            </a:r>
            <a:r>
              <a:rPr lang="en-US" b="0" i="0" dirty="0">
                <a:effectLst/>
                <a:highlight>
                  <a:srgbClr val="FFFFFF"/>
                </a:highlight>
                <a:latin typeface="system-ui"/>
              </a:rPr>
              <a:t> We can limit the range of values to within a sensible threshold, effectively reducing the impact of extreme values. </a:t>
            </a:r>
          </a:p>
          <a:p>
            <a:pPr marL="285750" indent="-285750" algn="l">
              <a:buFont typeface="Arial" panose="020B0604020202020204" pitchFamily="34" charset="0"/>
              <a:buChar char="•"/>
            </a:pPr>
            <a:r>
              <a:rPr lang="en-US" b="1" i="0" dirty="0">
                <a:effectLst/>
                <a:highlight>
                  <a:srgbClr val="FFFFFF"/>
                </a:highlight>
                <a:latin typeface="system-ui"/>
              </a:rPr>
              <a:t>Standardization/Normalization:</a:t>
            </a:r>
            <a:r>
              <a:rPr lang="en-US" b="0" i="0" dirty="0">
                <a:effectLst/>
                <a:highlight>
                  <a:srgbClr val="FFFFFF"/>
                </a:highlight>
                <a:latin typeface="system-ui"/>
              </a:rPr>
              <a:t> We'll also standardize the continuous variables, which is crucial for many machine learning algorithms to perform optimally.</a:t>
            </a:r>
          </a:p>
        </p:txBody>
      </p:sp>
      <p:sp>
        <p:nvSpPr>
          <p:cNvPr id="22" name="Text 2">
            <a:extLst>
              <a:ext uri="{FF2B5EF4-FFF2-40B4-BE49-F238E27FC236}">
                <a16:creationId xmlns:a16="http://schemas.microsoft.com/office/drawing/2014/main" id="{8F0F804D-15C3-378E-65C2-534515279663}"/>
              </a:ext>
            </a:extLst>
          </p:cNvPr>
          <p:cNvSpPr/>
          <p:nvPr/>
        </p:nvSpPr>
        <p:spPr>
          <a:xfrm>
            <a:off x="5137484" y="56079"/>
            <a:ext cx="8253142" cy="1368028"/>
          </a:xfrm>
          <a:prstGeom prst="rect">
            <a:avLst/>
          </a:prstGeom>
          <a:noFill/>
          <a:ln/>
        </p:spPr>
        <p:txBody>
          <a:bodyPr wrap="square" rtlCol="0" anchor="t"/>
          <a:lstStyle/>
          <a:p>
            <a:pPr marL="0" indent="0">
              <a:lnSpc>
                <a:spcPts val="5386"/>
              </a:lnSpc>
              <a:buNone/>
            </a:pPr>
            <a:r>
              <a:rPr lang="en-US" sz="4309" dirty="0">
                <a:solidFill>
                  <a:srgbClr val="020202"/>
                </a:solidFill>
                <a:latin typeface="PT Serif" pitchFamily="34" charset="0"/>
                <a:ea typeface="PT Serif" pitchFamily="34" charset="-122"/>
                <a:cs typeface="PT Serif" pitchFamily="34" charset="-120"/>
              </a:rPr>
              <a:t>Data Preparation and Feature Engineering (EDA) 2/3</a:t>
            </a:r>
            <a:endParaRPr lang="en-US" sz="4309" dirty="0"/>
          </a:p>
        </p:txBody>
      </p:sp>
      <p:pic>
        <p:nvPicPr>
          <p:cNvPr id="24" name="Immagine 23">
            <a:extLst>
              <a:ext uri="{FF2B5EF4-FFF2-40B4-BE49-F238E27FC236}">
                <a16:creationId xmlns:a16="http://schemas.microsoft.com/office/drawing/2014/main" id="{4A7268F5-1BA9-98A6-64CE-762CD82F5ECC}"/>
              </a:ext>
            </a:extLst>
          </p:cNvPr>
          <p:cNvPicPr>
            <a:picLocks noChangeAspect="1"/>
          </p:cNvPicPr>
          <p:nvPr/>
        </p:nvPicPr>
        <p:blipFill>
          <a:blip r:embed="rId4"/>
          <a:stretch>
            <a:fillRect/>
          </a:stretch>
        </p:blipFill>
        <p:spPr>
          <a:xfrm>
            <a:off x="5137484" y="4414643"/>
            <a:ext cx="4345787" cy="3607693"/>
          </a:xfrm>
          <a:prstGeom prst="rect">
            <a:avLst/>
          </a:prstGeom>
        </p:spPr>
      </p:pic>
      <p:sp>
        <p:nvSpPr>
          <p:cNvPr id="25" name="CasellaDiTesto 24">
            <a:extLst>
              <a:ext uri="{FF2B5EF4-FFF2-40B4-BE49-F238E27FC236}">
                <a16:creationId xmlns:a16="http://schemas.microsoft.com/office/drawing/2014/main" id="{12775278-527A-5F2C-D873-15AD6275A01B}"/>
              </a:ext>
            </a:extLst>
          </p:cNvPr>
          <p:cNvSpPr txBox="1"/>
          <p:nvPr/>
        </p:nvSpPr>
        <p:spPr>
          <a:xfrm>
            <a:off x="9502701" y="4999858"/>
            <a:ext cx="4957011" cy="2031325"/>
          </a:xfrm>
          <a:prstGeom prst="rect">
            <a:avLst/>
          </a:prstGeom>
          <a:noFill/>
        </p:spPr>
        <p:txBody>
          <a:bodyPr wrap="square" rtlCol="0">
            <a:spAutoFit/>
          </a:bodyPr>
          <a:lstStyle/>
          <a:p>
            <a:r>
              <a:rPr lang="en-US" b="1" i="0" dirty="0">
                <a:effectLst/>
                <a:highlight>
                  <a:srgbClr val="FFFFFF"/>
                </a:highlight>
                <a:latin typeface="system-ui"/>
              </a:rPr>
              <a:t>Correlation Matrix:</a:t>
            </a:r>
            <a:r>
              <a:rPr lang="en-US" b="0" i="0" dirty="0">
                <a:effectLst/>
                <a:highlight>
                  <a:srgbClr val="FFFFFF"/>
                </a:highlight>
                <a:latin typeface="system-ui"/>
              </a:rPr>
              <a:t> The correlation heatmap reveals that the continuous variables (volt, rotate, pressure, vibration) have relatively low correlations with each other, with no values exceeding 0.2 in absolute terms. This indicates that each variable provides unique information without substantial redundancy.</a:t>
            </a:r>
            <a:endParaRPr lang="it-IT" dirty="0"/>
          </a:p>
        </p:txBody>
      </p:sp>
    </p:spTree>
    <p:extLst>
      <p:ext uri="{BB962C8B-B14F-4D97-AF65-F5344CB8AC3E}">
        <p14:creationId xmlns:p14="http://schemas.microsoft.com/office/powerpoint/2010/main" val="967156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 0" descr="preencoded.png">
            <a:extLst>
              <a:ext uri="{FF2B5EF4-FFF2-40B4-BE49-F238E27FC236}">
                <a16:creationId xmlns:a16="http://schemas.microsoft.com/office/drawing/2014/main" id="{B05AF81A-1508-8728-B8E7-B9D40A4D47FA}"/>
              </a:ext>
            </a:extLst>
          </p:cNvPr>
          <p:cNvPicPr>
            <a:picLocks noChangeAspect="1"/>
          </p:cNvPicPr>
          <p:nvPr/>
        </p:nvPicPr>
        <p:blipFill>
          <a:blip r:embed="rId3"/>
          <a:stretch>
            <a:fillRect/>
          </a:stretch>
        </p:blipFill>
        <p:spPr>
          <a:xfrm>
            <a:off x="0" y="0"/>
            <a:ext cx="4957011" cy="8229600"/>
          </a:xfrm>
          <a:prstGeom prst="rect">
            <a:avLst/>
          </a:prstGeom>
        </p:spPr>
      </p:pic>
      <p:sp>
        <p:nvSpPr>
          <p:cNvPr id="22" name="Text 2">
            <a:extLst>
              <a:ext uri="{FF2B5EF4-FFF2-40B4-BE49-F238E27FC236}">
                <a16:creationId xmlns:a16="http://schemas.microsoft.com/office/drawing/2014/main" id="{8F0F804D-15C3-378E-65C2-534515279663}"/>
              </a:ext>
            </a:extLst>
          </p:cNvPr>
          <p:cNvSpPr/>
          <p:nvPr/>
        </p:nvSpPr>
        <p:spPr>
          <a:xfrm>
            <a:off x="5137484" y="56079"/>
            <a:ext cx="8253142" cy="1368028"/>
          </a:xfrm>
          <a:prstGeom prst="rect">
            <a:avLst/>
          </a:prstGeom>
          <a:noFill/>
          <a:ln/>
        </p:spPr>
        <p:txBody>
          <a:bodyPr wrap="square" rtlCol="0" anchor="t"/>
          <a:lstStyle/>
          <a:p>
            <a:pPr marL="0" indent="0">
              <a:lnSpc>
                <a:spcPts val="5386"/>
              </a:lnSpc>
              <a:buNone/>
            </a:pPr>
            <a:r>
              <a:rPr lang="en-US" sz="4309" dirty="0">
                <a:solidFill>
                  <a:srgbClr val="020202"/>
                </a:solidFill>
                <a:latin typeface="PT Serif" pitchFamily="34" charset="0"/>
                <a:ea typeface="PT Serif" pitchFamily="34" charset="-122"/>
                <a:cs typeface="PT Serif" pitchFamily="34" charset="-120"/>
              </a:rPr>
              <a:t>Data Preparation and Feature Engineering (EDA) 3/3</a:t>
            </a:r>
            <a:endParaRPr lang="en-US" sz="4309" dirty="0"/>
          </a:p>
        </p:txBody>
      </p:sp>
      <p:pic>
        <p:nvPicPr>
          <p:cNvPr id="3" name="Immagine 2">
            <a:extLst>
              <a:ext uri="{FF2B5EF4-FFF2-40B4-BE49-F238E27FC236}">
                <a16:creationId xmlns:a16="http://schemas.microsoft.com/office/drawing/2014/main" id="{B41FBF12-2FFC-130A-5E5A-45245D0622F2}"/>
              </a:ext>
            </a:extLst>
          </p:cNvPr>
          <p:cNvPicPr>
            <a:picLocks noChangeAspect="1"/>
          </p:cNvPicPr>
          <p:nvPr/>
        </p:nvPicPr>
        <p:blipFill>
          <a:blip r:embed="rId4"/>
          <a:stretch>
            <a:fillRect/>
          </a:stretch>
        </p:blipFill>
        <p:spPr>
          <a:xfrm>
            <a:off x="6618307" y="1507049"/>
            <a:ext cx="6110167" cy="5205290"/>
          </a:xfrm>
          <a:prstGeom prst="rect">
            <a:avLst/>
          </a:prstGeom>
        </p:spPr>
      </p:pic>
      <p:sp>
        <p:nvSpPr>
          <p:cNvPr id="4" name="CasellaDiTesto 3">
            <a:extLst>
              <a:ext uri="{FF2B5EF4-FFF2-40B4-BE49-F238E27FC236}">
                <a16:creationId xmlns:a16="http://schemas.microsoft.com/office/drawing/2014/main" id="{7EA82E40-A9C6-6C48-4FA5-496511D9DCAB}"/>
              </a:ext>
            </a:extLst>
          </p:cNvPr>
          <p:cNvSpPr txBox="1"/>
          <p:nvPr/>
        </p:nvSpPr>
        <p:spPr>
          <a:xfrm>
            <a:off x="5452391" y="6724531"/>
            <a:ext cx="8812249" cy="1477328"/>
          </a:xfrm>
          <a:prstGeom prst="rect">
            <a:avLst/>
          </a:prstGeom>
          <a:noFill/>
        </p:spPr>
        <p:txBody>
          <a:bodyPr wrap="square" rtlCol="0">
            <a:spAutoFit/>
          </a:bodyPr>
          <a:lstStyle/>
          <a:p>
            <a:r>
              <a:rPr lang="en-US" b="1" i="0" dirty="0">
                <a:effectLst/>
                <a:highlight>
                  <a:srgbClr val="FFFFFF"/>
                </a:highlight>
                <a:latin typeface="system-ui"/>
              </a:rPr>
              <a:t>Boxplots Across Conditions:</a:t>
            </a:r>
            <a:r>
              <a:rPr lang="en-US" b="0" i="0" dirty="0">
                <a:effectLst/>
                <a:highlight>
                  <a:srgbClr val="FFFFFF"/>
                </a:highlight>
                <a:latin typeface="system-ui"/>
              </a:rPr>
              <a:t> These plots show the distribution of volt, rotate, pressure, and vibration across different machine conditions (normal, error, and failure). There doesn't appear to be significant visible differences between the conditions in the boxplots, suggesting that the variations within these parameters might be subtle and not easily distinguishable just by simple descriptive statistics, this indicate a unbalanced dataset.</a:t>
            </a:r>
            <a:endParaRPr lang="it-IT" dirty="0"/>
          </a:p>
        </p:txBody>
      </p:sp>
    </p:spTree>
    <p:extLst>
      <p:ext uri="{BB962C8B-B14F-4D97-AF65-F5344CB8AC3E}">
        <p14:creationId xmlns:p14="http://schemas.microsoft.com/office/powerpoint/2010/main" val="3952543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txBody>
          <a:bodyPr/>
          <a:lstStyle/>
          <a:p>
            <a:endParaRPr lang="it-IT"/>
          </a:p>
        </p:txBody>
      </p:sp>
      <p:sp>
        <p:nvSpPr>
          <p:cNvPr id="3" name="Shape 1"/>
          <p:cNvSpPr/>
          <p:nvPr/>
        </p:nvSpPr>
        <p:spPr>
          <a:xfrm>
            <a:off x="0" y="0"/>
            <a:ext cx="14630400" cy="8229600"/>
          </a:xfrm>
          <a:prstGeom prst="rect">
            <a:avLst/>
          </a:prstGeom>
          <a:solidFill>
            <a:srgbClr val="FFFFFF"/>
          </a:solidFill>
          <a:ln/>
        </p:spPr>
        <p:txBody>
          <a:bodyPr/>
          <a:lstStyle/>
          <a:p>
            <a:endParaRPr lang="it-IT"/>
          </a:p>
        </p:txBody>
      </p:sp>
      <p:sp>
        <p:nvSpPr>
          <p:cNvPr id="5" name="Text 2"/>
          <p:cNvSpPr/>
          <p:nvPr/>
        </p:nvSpPr>
        <p:spPr>
          <a:xfrm>
            <a:off x="6184821" y="811768"/>
            <a:ext cx="7747159" cy="1309688"/>
          </a:xfrm>
          <a:prstGeom prst="rect">
            <a:avLst/>
          </a:prstGeom>
          <a:noFill/>
          <a:ln/>
        </p:spPr>
        <p:txBody>
          <a:bodyPr wrap="square" rtlCol="0" anchor="t"/>
          <a:lstStyle/>
          <a:p>
            <a:pPr marL="0" indent="0">
              <a:lnSpc>
                <a:spcPts val="5156"/>
              </a:lnSpc>
              <a:buNone/>
            </a:pPr>
            <a:r>
              <a:rPr lang="en-US" sz="4125" dirty="0">
                <a:solidFill>
                  <a:srgbClr val="020202"/>
                </a:solidFill>
                <a:latin typeface="PT Serif" pitchFamily="34" charset="0"/>
                <a:ea typeface="PT Serif" pitchFamily="34" charset="-122"/>
                <a:cs typeface="PT Serif" pitchFamily="34" charset="-120"/>
              </a:rPr>
              <a:t>Model Development and Evaluation 1/2</a:t>
            </a:r>
            <a:endParaRPr lang="en-US" sz="4125" dirty="0"/>
          </a:p>
        </p:txBody>
      </p:sp>
      <p:pic>
        <p:nvPicPr>
          <p:cNvPr id="6" name="Image 1" descr="preencoded.png"/>
          <p:cNvPicPr>
            <a:picLocks noChangeAspect="1"/>
          </p:cNvPicPr>
          <p:nvPr/>
        </p:nvPicPr>
        <p:blipFill>
          <a:blip r:embed="rId3"/>
          <a:stretch>
            <a:fillRect/>
          </a:stretch>
        </p:blipFill>
        <p:spPr>
          <a:xfrm>
            <a:off x="6184821" y="2420779"/>
            <a:ext cx="997863" cy="1596628"/>
          </a:xfrm>
          <a:prstGeom prst="rect">
            <a:avLst/>
          </a:prstGeom>
        </p:spPr>
      </p:pic>
      <p:sp>
        <p:nvSpPr>
          <p:cNvPr id="7" name="Text 3"/>
          <p:cNvSpPr/>
          <p:nvPr/>
        </p:nvSpPr>
        <p:spPr>
          <a:xfrm>
            <a:off x="7482007" y="2620328"/>
            <a:ext cx="2619375" cy="327422"/>
          </a:xfrm>
          <a:prstGeom prst="rect">
            <a:avLst/>
          </a:prstGeom>
          <a:noFill/>
          <a:ln/>
        </p:spPr>
        <p:txBody>
          <a:bodyPr wrap="none" rtlCol="0" anchor="t"/>
          <a:lstStyle/>
          <a:p>
            <a:pPr marL="0" indent="0" algn="l">
              <a:lnSpc>
                <a:spcPts val="2578"/>
              </a:lnSpc>
              <a:buNone/>
            </a:pPr>
            <a:r>
              <a:rPr lang="en-US" sz="2063" dirty="0">
                <a:solidFill>
                  <a:srgbClr val="383838"/>
                </a:solidFill>
                <a:latin typeface="PT Serif" pitchFamily="34" charset="0"/>
                <a:ea typeface="PT Serif" pitchFamily="34" charset="-122"/>
                <a:cs typeface="PT Serif" pitchFamily="34" charset="-120"/>
              </a:rPr>
              <a:t>Model Selection</a:t>
            </a:r>
            <a:endParaRPr lang="en-US" sz="2063" dirty="0"/>
          </a:p>
        </p:txBody>
      </p:sp>
      <p:sp>
        <p:nvSpPr>
          <p:cNvPr id="8" name="Text 4"/>
          <p:cNvSpPr/>
          <p:nvPr/>
        </p:nvSpPr>
        <p:spPr>
          <a:xfrm>
            <a:off x="7482007" y="3067407"/>
            <a:ext cx="6449973" cy="638413"/>
          </a:xfrm>
          <a:prstGeom prst="rect">
            <a:avLst/>
          </a:prstGeom>
          <a:noFill/>
          <a:ln/>
        </p:spPr>
        <p:txBody>
          <a:bodyPr wrap="square" rtlCol="0" anchor="t"/>
          <a:lstStyle/>
          <a:p>
            <a:pPr marL="0" indent="0" algn="l">
              <a:lnSpc>
                <a:spcPts val="2514"/>
              </a:lnSpc>
              <a:buNone/>
            </a:pPr>
            <a:r>
              <a:rPr lang="en-US" sz="1571" dirty="0">
                <a:solidFill>
                  <a:srgbClr val="383838"/>
                </a:solidFill>
                <a:latin typeface="DM Sans" pitchFamily="34" charset="0"/>
                <a:ea typeface="DM Sans" pitchFamily="34" charset="-122"/>
                <a:cs typeface="DM Sans" pitchFamily="34" charset="-120"/>
              </a:rPr>
              <a:t>Evaluate various machine learning models including Decision Trees, Random Forests, Gradient Boosting Machines, and Neural Networks.</a:t>
            </a:r>
            <a:endParaRPr lang="en-US" sz="1571" dirty="0"/>
          </a:p>
        </p:txBody>
      </p:sp>
      <p:pic>
        <p:nvPicPr>
          <p:cNvPr id="9" name="Image 2" descr="preencoded.png"/>
          <p:cNvPicPr>
            <a:picLocks noChangeAspect="1"/>
          </p:cNvPicPr>
          <p:nvPr/>
        </p:nvPicPr>
        <p:blipFill>
          <a:blip r:embed="rId4"/>
          <a:stretch>
            <a:fillRect/>
          </a:stretch>
        </p:blipFill>
        <p:spPr>
          <a:xfrm>
            <a:off x="6184821" y="4017407"/>
            <a:ext cx="997863" cy="1596628"/>
          </a:xfrm>
          <a:prstGeom prst="rect">
            <a:avLst/>
          </a:prstGeom>
        </p:spPr>
      </p:pic>
      <p:sp>
        <p:nvSpPr>
          <p:cNvPr id="10" name="Text 5"/>
          <p:cNvSpPr/>
          <p:nvPr/>
        </p:nvSpPr>
        <p:spPr>
          <a:xfrm>
            <a:off x="7482007" y="4216956"/>
            <a:ext cx="2747605" cy="327422"/>
          </a:xfrm>
          <a:prstGeom prst="rect">
            <a:avLst/>
          </a:prstGeom>
          <a:noFill/>
          <a:ln/>
        </p:spPr>
        <p:txBody>
          <a:bodyPr wrap="none" rtlCol="0" anchor="t"/>
          <a:lstStyle/>
          <a:p>
            <a:pPr marL="0" indent="0" algn="l">
              <a:lnSpc>
                <a:spcPts val="2578"/>
              </a:lnSpc>
              <a:buNone/>
            </a:pPr>
            <a:r>
              <a:rPr lang="en-US" sz="2063" dirty="0">
                <a:solidFill>
                  <a:srgbClr val="383838"/>
                </a:solidFill>
                <a:latin typeface="PT Serif" pitchFamily="34" charset="0"/>
                <a:ea typeface="PT Serif" pitchFamily="34" charset="-122"/>
                <a:cs typeface="PT Serif" pitchFamily="34" charset="-120"/>
              </a:rPr>
              <a:t>Training and Validation</a:t>
            </a:r>
            <a:endParaRPr lang="en-US" sz="2063" dirty="0"/>
          </a:p>
        </p:txBody>
      </p:sp>
      <p:sp>
        <p:nvSpPr>
          <p:cNvPr id="11" name="Text 6"/>
          <p:cNvSpPr/>
          <p:nvPr/>
        </p:nvSpPr>
        <p:spPr>
          <a:xfrm>
            <a:off x="7482007" y="4664035"/>
            <a:ext cx="6449973" cy="638413"/>
          </a:xfrm>
          <a:prstGeom prst="rect">
            <a:avLst/>
          </a:prstGeom>
          <a:noFill/>
          <a:ln/>
        </p:spPr>
        <p:txBody>
          <a:bodyPr wrap="square" rtlCol="0" anchor="t"/>
          <a:lstStyle/>
          <a:p>
            <a:pPr marL="0" indent="0" algn="l">
              <a:lnSpc>
                <a:spcPts val="2514"/>
              </a:lnSpc>
              <a:buNone/>
            </a:pPr>
            <a:r>
              <a:rPr lang="en-US" sz="1571" dirty="0">
                <a:solidFill>
                  <a:srgbClr val="383838"/>
                </a:solidFill>
                <a:latin typeface="DM Sans" pitchFamily="34" charset="0"/>
                <a:ea typeface="DM Sans" pitchFamily="34" charset="-122"/>
                <a:cs typeface="DM Sans" pitchFamily="34" charset="-120"/>
              </a:rPr>
              <a:t>Split the data into training and validation sets to ensure the models are robust and generalize well.</a:t>
            </a:r>
            <a:endParaRPr lang="en-US" sz="1571" dirty="0"/>
          </a:p>
        </p:txBody>
      </p:sp>
      <p:pic>
        <p:nvPicPr>
          <p:cNvPr id="12" name="Image 3" descr="preencoded.png"/>
          <p:cNvPicPr>
            <a:picLocks noChangeAspect="1"/>
          </p:cNvPicPr>
          <p:nvPr/>
        </p:nvPicPr>
        <p:blipFill>
          <a:blip r:embed="rId5"/>
          <a:stretch>
            <a:fillRect/>
          </a:stretch>
        </p:blipFill>
        <p:spPr>
          <a:xfrm>
            <a:off x="6184821" y="5614035"/>
            <a:ext cx="997863" cy="1803797"/>
          </a:xfrm>
          <a:prstGeom prst="rect">
            <a:avLst/>
          </a:prstGeom>
        </p:spPr>
      </p:pic>
      <p:sp>
        <p:nvSpPr>
          <p:cNvPr id="13" name="Text 7"/>
          <p:cNvSpPr/>
          <p:nvPr/>
        </p:nvSpPr>
        <p:spPr>
          <a:xfrm>
            <a:off x="7482007" y="5813584"/>
            <a:ext cx="2791778" cy="327422"/>
          </a:xfrm>
          <a:prstGeom prst="rect">
            <a:avLst/>
          </a:prstGeom>
          <a:noFill/>
          <a:ln/>
        </p:spPr>
        <p:txBody>
          <a:bodyPr wrap="none" rtlCol="0" anchor="t"/>
          <a:lstStyle/>
          <a:p>
            <a:pPr marL="0" indent="0" algn="l">
              <a:lnSpc>
                <a:spcPts val="2578"/>
              </a:lnSpc>
              <a:buNone/>
            </a:pPr>
            <a:r>
              <a:rPr lang="en-US" sz="2063" dirty="0">
                <a:solidFill>
                  <a:srgbClr val="383838"/>
                </a:solidFill>
                <a:latin typeface="PT Serif" pitchFamily="34" charset="0"/>
                <a:ea typeface="PT Serif" pitchFamily="34" charset="-122"/>
                <a:cs typeface="PT Serif" pitchFamily="34" charset="-120"/>
              </a:rPr>
              <a:t>Performance Evaluation</a:t>
            </a:r>
            <a:endParaRPr lang="en-US" sz="2063" dirty="0"/>
          </a:p>
        </p:txBody>
      </p:sp>
      <p:sp>
        <p:nvSpPr>
          <p:cNvPr id="14" name="Text 8"/>
          <p:cNvSpPr/>
          <p:nvPr/>
        </p:nvSpPr>
        <p:spPr>
          <a:xfrm>
            <a:off x="7482007" y="6260663"/>
            <a:ext cx="6449973" cy="957620"/>
          </a:xfrm>
          <a:prstGeom prst="rect">
            <a:avLst/>
          </a:prstGeom>
          <a:noFill/>
          <a:ln/>
        </p:spPr>
        <p:txBody>
          <a:bodyPr wrap="square" rtlCol="0" anchor="t"/>
          <a:lstStyle/>
          <a:p>
            <a:pPr marL="0" indent="0" algn="l">
              <a:lnSpc>
                <a:spcPts val="2514"/>
              </a:lnSpc>
              <a:buNone/>
            </a:pPr>
            <a:r>
              <a:rPr lang="en-US" sz="1571" dirty="0">
                <a:solidFill>
                  <a:srgbClr val="383838"/>
                </a:solidFill>
                <a:latin typeface="DM Sans" pitchFamily="34" charset="0"/>
                <a:ea typeface="DM Sans" pitchFamily="34" charset="-122"/>
                <a:cs typeface="DM Sans" pitchFamily="34" charset="-120"/>
              </a:rPr>
              <a:t>Use metrics like accuracy, precision, recall, F1-score, and ROC-AUC to assess model performance. Generate ROC curves and Precision-Recall curves for visual evaluation.</a:t>
            </a:r>
            <a:endParaRPr lang="en-US" sz="1571" dirty="0"/>
          </a:p>
        </p:txBody>
      </p:sp>
      <p:pic>
        <p:nvPicPr>
          <p:cNvPr id="19" name="Immagine 18" descr="Immagine che contiene vestiti, calzature, uomo, donna&#10;&#10;Descrizione generata automaticamente">
            <a:extLst>
              <a:ext uri="{FF2B5EF4-FFF2-40B4-BE49-F238E27FC236}">
                <a16:creationId xmlns:a16="http://schemas.microsoft.com/office/drawing/2014/main" id="{6F503E13-6B28-2A23-1FF9-AB6CD3062576}"/>
              </a:ext>
            </a:extLst>
          </p:cNvPr>
          <p:cNvPicPr>
            <a:picLocks noChangeAspect="1"/>
          </p:cNvPicPr>
          <p:nvPr/>
        </p:nvPicPr>
        <p:blipFill>
          <a:blip r:embed="rId6"/>
          <a:stretch>
            <a:fillRect/>
          </a:stretch>
        </p:blipFill>
        <p:spPr>
          <a:xfrm>
            <a:off x="21491" y="0"/>
            <a:ext cx="5957278" cy="8229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txBody>
          <a:bodyPr/>
          <a:lstStyle/>
          <a:p>
            <a:endParaRPr lang="it-IT"/>
          </a:p>
        </p:txBody>
      </p:sp>
      <p:sp>
        <p:nvSpPr>
          <p:cNvPr id="3" name="Shape 1"/>
          <p:cNvSpPr/>
          <p:nvPr/>
        </p:nvSpPr>
        <p:spPr>
          <a:xfrm>
            <a:off x="0" y="0"/>
            <a:ext cx="14630400" cy="8229600"/>
          </a:xfrm>
          <a:prstGeom prst="rect">
            <a:avLst/>
          </a:prstGeom>
          <a:solidFill>
            <a:srgbClr val="FFFFFF"/>
          </a:solidFill>
          <a:ln/>
        </p:spPr>
        <p:txBody>
          <a:bodyPr/>
          <a:lstStyle/>
          <a:p>
            <a:endParaRPr lang="it-IT"/>
          </a:p>
        </p:txBody>
      </p:sp>
      <p:sp>
        <p:nvSpPr>
          <p:cNvPr id="5" name="Text 2"/>
          <p:cNvSpPr/>
          <p:nvPr/>
        </p:nvSpPr>
        <p:spPr>
          <a:xfrm>
            <a:off x="6026325" y="6275"/>
            <a:ext cx="7747159" cy="1309688"/>
          </a:xfrm>
          <a:prstGeom prst="rect">
            <a:avLst/>
          </a:prstGeom>
          <a:noFill/>
          <a:ln/>
        </p:spPr>
        <p:txBody>
          <a:bodyPr wrap="square" rtlCol="0" anchor="t"/>
          <a:lstStyle/>
          <a:p>
            <a:pPr marL="0" indent="0">
              <a:lnSpc>
                <a:spcPts val="5156"/>
              </a:lnSpc>
              <a:buNone/>
            </a:pPr>
            <a:r>
              <a:rPr lang="en-US" sz="4125" dirty="0">
                <a:solidFill>
                  <a:srgbClr val="020202"/>
                </a:solidFill>
                <a:latin typeface="PT Serif" pitchFamily="34" charset="0"/>
                <a:ea typeface="PT Serif" pitchFamily="34" charset="-122"/>
                <a:cs typeface="PT Serif" pitchFamily="34" charset="-120"/>
              </a:rPr>
              <a:t>Model Development and Evaluation 2/2</a:t>
            </a:r>
            <a:endParaRPr lang="en-US" sz="4125" dirty="0"/>
          </a:p>
        </p:txBody>
      </p:sp>
      <p:pic>
        <p:nvPicPr>
          <p:cNvPr id="19" name="Immagine 18" descr="Immagine che contiene vestiti, calzature, uomo, donna&#10;&#10;Descrizione generata automaticamente">
            <a:extLst>
              <a:ext uri="{FF2B5EF4-FFF2-40B4-BE49-F238E27FC236}">
                <a16:creationId xmlns:a16="http://schemas.microsoft.com/office/drawing/2014/main" id="{6F503E13-6B28-2A23-1FF9-AB6CD3062576}"/>
              </a:ext>
            </a:extLst>
          </p:cNvPr>
          <p:cNvPicPr>
            <a:picLocks noChangeAspect="1"/>
          </p:cNvPicPr>
          <p:nvPr/>
        </p:nvPicPr>
        <p:blipFill>
          <a:blip r:embed="rId3"/>
          <a:stretch>
            <a:fillRect/>
          </a:stretch>
        </p:blipFill>
        <p:spPr>
          <a:xfrm>
            <a:off x="21491" y="0"/>
            <a:ext cx="5957278" cy="8229600"/>
          </a:xfrm>
          <a:prstGeom prst="rect">
            <a:avLst/>
          </a:prstGeom>
        </p:spPr>
      </p:pic>
      <p:pic>
        <p:nvPicPr>
          <p:cNvPr id="15" name="Immagine 14">
            <a:extLst>
              <a:ext uri="{FF2B5EF4-FFF2-40B4-BE49-F238E27FC236}">
                <a16:creationId xmlns:a16="http://schemas.microsoft.com/office/drawing/2014/main" id="{D6D35359-3207-E7C8-9B4C-B9835C86001B}"/>
              </a:ext>
            </a:extLst>
          </p:cNvPr>
          <p:cNvPicPr>
            <a:picLocks noChangeAspect="1"/>
          </p:cNvPicPr>
          <p:nvPr/>
        </p:nvPicPr>
        <p:blipFill>
          <a:blip r:embed="rId4"/>
          <a:stretch>
            <a:fillRect/>
          </a:stretch>
        </p:blipFill>
        <p:spPr>
          <a:xfrm>
            <a:off x="6026324" y="1450004"/>
            <a:ext cx="4255960" cy="2666778"/>
          </a:xfrm>
          <a:prstGeom prst="rect">
            <a:avLst/>
          </a:prstGeom>
        </p:spPr>
      </p:pic>
      <p:pic>
        <p:nvPicPr>
          <p:cNvPr id="17" name="Immagine 16">
            <a:extLst>
              <a:ext uri="{FF2B5EF4-FFF2-40B4-BE49-F238E27FC236}">
                <a16:creationId xmlns:a16="http://schemas.microsoft.com/office/drawing/2014/main" id="{25BFF9B3-0D69-A5F2-159B-973ACC4CA98D}"/>
              </a:ext>
            </a:extLst>
          </p:cNvPr>
          <p:cNvPicPr>
            <a:picLocks noChangeAspect="1"/>
          </p:cNvPicPr>
          <p:nvPr/>
        </p:nvPicPr>
        <p:blipFill>
          <a:blip r:embed="rId5"/>
          <a:stretch>
            <a:fillRect/>
          </a:stretch>
        </p:blipFill>
        <p:spPr>
          <a:xfrm>
            <a:off x="10428604" y="1450003"/>
            <a:ext cx="3941039" cy="2664795"/>
          </a:xfrm>
          <a:prstGeom prst="rect">
            <a:avLst/>
          </a:prstGeom>
        </p:spPr>
      </p:pic>
      <p:pic>
        <p:nvPicPr>
          <p:cNvPr id="20" name="Immagine 19">
            <a:extLst>
              <a:ext uri="{FF2B5EF4-FFF2-40B4-BE49-F238E27FC236}">
                <a16:creationId xmlns:a16="http://schemas.microsoft.com/office/drawing/2014/main" id="{A0D80F8B-4F90-0678-2236-7A49E1DB273D}"/>
              </a:ext>
            </a:extLst>
          </p:cNvPr>
          <p:cNvPicPr>
            <a:picLocks noChangeAspect="1"/>
          </p:cNvPicPr>
          <p:nvPr/>
        </p:nvPicPr>
        <p:blipFill>
          <a:blip r:embed="rId6"/>
          <a:stretch>
            <a:fillRect/>
          </a:stretch>
        </p:blipFill>
        <p:spPr>
          <a:xfrm>
            <a:off x="6116112" y="4116782"/>
            <a:ext cx="4620678" cy="3786702"/>
          </a:xfrm>
          <a:prstGeom prst="rect">
            <a:avLst/>
          </a:prstGeom>
        </p:spPr>
      </p:pic>
      <p:pic>
        <p:nvPicPr>
          <p:cNvPr id="22" name="Immagine 21">
            <a:extLst>
              <a:ext uri="{FF2B5EF4-FFF2-40B4-BE49-F238E27FC236}">
                <a16:creationId xmlns:a16="http://schemas.microsoft.com/office/drawing/2014/main" id="{4F48274A-3D34-49B9-D0AB-BDBFADE7084C}"/>
              </a:ext>
            </a:extLst>
          </p:cNvPr>
          <p:cNvPicPr>
            <a:picLocks noChangeAspect="1"/>
          </p:cNvPicPr>
          <p:nvPr/>
        </p:nvPicPr>
        <p:blipFill>
          <a:blip r:embed="rId7"/>
          <a:stretch>
            <a:fillRect/>
          </a:stretch>
        </p:blipFill>
        <p:spPr>
          <a:xfrm>
            <a:off x="10667797" y="5714261"/>
            <a:ext cx="3770840" cy="1870008"/>
          </a:xfrm>
          <a:prstGeom prst="rect">
            <a:avLst/>
          </a:prstGeom>
        </p:spPr>
      </p:pic>
    </p:spTree>
    <p:extLst>
      <p:ext uri="{BB962C8B-B14F-4D97-AF65-F5344CB8AC3E}">
        <p14:creationId xmlns:p14="http://schemas.microsoft.com/office/powerpoint/2010/main" val="26579128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1337</TotalTime>
  <Words>1320</Words>
  <Application>Microsoft Office PowerPoint</Application>
  <PresentationFormat>Personalizzato</PresentationFormat>
  <Paragraphs>108</Paragraphs>
  <Slides>14</Slides>
  <Notes>14</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14</vt:i4>
      </vt:variant>
    </vt:vector>
  </HeadingPairs>
  <TitlesOfParts>
    <vt:vector size="19" baseType="lpstr">
      <vt:lpstr>Arial</vt:lpstr>
      <vt:lpstr>DM Sans</vt:lpstr>
      <vt:lpstr>PT Serif</vt:lpstr>
      <vt:lpstr>system-ui</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Bigoni Luca</cp:lastModifiedBy>
  <cp:revision>43</cp:revision>
  <dcterms:created xsi:type="dcterms:W3CDTF">2024-07-27T19:35:39Z</dcterms:created>
  <dcterms:modified xsi:type="dcterms:W3CDTF">2024-08-01T12:48:41Z</dcterms:modified>
</cp:coreProperties>
</file>